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2"/>
  </p:handoutMasterIdLst>
  <p:sldIdLst>
    <p:sldId id="258" r:id="rId3"/>
    <p:sldId id="352" r:id="rId4"/>
    <p:sldId id="321" r:id="rId6"/>
    <p:sldId id="320" r:id="rId7"/>
    <p:sldId id="355" r:id="rId8"/>
    <p:sldId id="399" r:id="rId9"/>
    <p:sldId id="402" r:id="rId10"/>
    <p:sldId id="403" r:id="rId11"/>
    <p:sldId id="404" r:id="rId12"/>
    <p:sldId id="401" r:id="rId13"/>
    <p:sldId id="440" r:id="rId14"/>
    <p:sldId id="400" r:id="rId15"/>
    <p:sldId id="405" r:id="rId16"/>
    <p:sldId id="406" r:id="rId17"/>
    <p:sldId id="407" r:id="rId18"/>
    <p:sldId id="408" r:id="rId19"/>
    <p:sldId id="416" r:id="rId20"/>
    <p:sldId id="370" r:id="rId21"/>
    <p:sldId id="409" r:id="rId22"/>
    <p:sldId id="375" r:id="rId23"/>
    <p:sldId id="376" r:id="rId24"/>
    <p:sldId id="377" r:id="rId25"/>
    <p:sldId id="371" r:id="rId26"/>
    <p:sldId id="373" r:id="rId27"/>
    <p:sldId id="378" r:id="rId28"/>
    <p:sldId id="414" r:id="rId29"/>
    <p:sldId id="438" r:id="rId30"/>
    <p:sldId id="439" r:id="rId31"/>
    <p:sldId id="413" r:id="rId32"/>
    <p:sldId id="415" r:id="rId33"/>
    <p:sldId id="379" r:id="rId34"/>
    <p:sldId id="437" r:id="rId35"/>
    <p:sldId id="357" r:id="rId36"/>
    <p:sldId id="427" r:id="rId37"/>
    <p:sldId id="426" r:id="rId38"/>
    <p:sldId id="429" r:id="rId39"/>
    <p:sldId id="430" r:id="rId40"/>
    <p:sldId id="431" r:id="rId41"/>
    <p:sldId id="432" r:id="rId42"/>
    <p:sldId id="358" r:id="rId43"/>
    <p:sldId id="394" r:id="rId44"/>
    <p:sldId id="433" r:id="rId45"/>
    <p:sldId id="435" r:id="rId46"/>
    <p:sldId id="436" r:id="rId47"/>
    <p:sldId id="434" r:id="rId48"/>
    <p:sldId id="441" r:id="rId49"/>
    <p:sldId id="307" r:id="rId50"/>
    <p:sldId id="365" r:id="rId51"/>
  </p:sldIdLst>
  <p:sldSz cx="9144000" cy="6858000" type="screen4x3"/>
  <p:notesSz cx="9942195" cy="676084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90AFC6"/>
    <a:srgbClr val="5482A3"/>
    <a:srgbClr val="C43716"/>
    <a:srgbClr val="8BABC3"/>
    <a:srgbClr val="A6A6A6"/>
    <a:srgbClr val="789BB5"/>
    <a:srgbClr val="D54A47"/>
    <a:srgbClr val="5B868F"/>
    <a:srgbClr val="75A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5" autoAdjust="0"/>
    <p:restoredTop sz="83380" autoAdjust="0"/>
  </p:normalViewPr>
  <p:slideViewPr>
    <p:cSldViewPr snapToGrid="0" showGuides="1">
      <p:cViewPr varScale="1">
        <p:scale>
          <a:sx n="91" d="100"/>
          <a:sy n="91" d="100"/>
        </p:scale>
        <p:origin x="867" y="6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做事的时候，如果我说一下，你动一下，那其实你在干别人的事。如果你想干一件事，你自己寻找资源，学习内容，尝试干。这就是自我驱动。自我驱动的核心是树立一个自己的目标，重点是不要担心做的不行，做的不行也比不做强。</a:t>
            </a:r>
            <a:endParaRPr lang="en-US" altLang="zh-CN" dirty="0"/>
          </a:p>
          <a:p>
            <a:r>
              <a:rPr lang="en-US" altLang="zh-CN" dirty="0"/>
              <a:t>2</a:t>
            </a:r>
            <a:r>
              <a:rPr lang="zh-CN" altLang="en-US" dirty="0"/>
              <a:t>、现在社会的高效，一个是方向，人工智能中有个梯度下降来，求梯度就是函数变化最大的方向。在这个方向上，大概是不错的。一个是合作和交流，大模型和大数据就是见的样本多，存储的事情多。要抱着开放的心态去和别人交流和合作。不要觉得自己的想法很宝贵，一定不能给别人分享，也不要觉得别人一定应该帮你实现你的想法。找到合作的共赢点。还有就是并行，</a:t>
            </a:r>
            <a:r>
              <a:rPr lang="en-US" altLang="zh-CN" dirty="0"/>
              <a:t>CPU</a:t>
            </a:r>
            <a:r>
              <a:rPr lang="zh-CN" altLang="en-US" dirty="0"/>
              <a:t>和</a:t>
            </a:r>
            <a:r>
              <a:rPr lang="en-US" altLang="zh-CN" dirty="0"/>
              <a:t>GPU</a:t>
            </a:r>
            <a:r>
              <a:rPr lang="zh-CN" altLang="en-US" dirty="0"/>
              <a:t>的区别，可以自行体会一下。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这时候应该建群，下发这个测试文件。同时发布 共享文档 让大家填表。</a:t>
            </a:r>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为什么用感知机，因为现在没有给你提供武器。</a:t>
            </a:r>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准确率是怎么定义的？</a:t>
            </a:r>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一个是数据不够用；一个是模型对</a:t>
            </a:r>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一个是数据不够用；一个是模型对</a:t>
            </a:r>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0A6B7D-4A1A-4A4D-93B7-D784EA5E4B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p:spPr>
        <p:txBody>
          <a:bodyPr/>
          <a:lstStyle>
            <a:lvl1pPr>
              <a:defRPr/>
            </a:lvl1pPr>
          </a:lstStyle>
          <a:p>
            <a:pPr>
              <a:defRPr/>
            </a:pPr>
            <a:fld id="{B6D33086-CE5C-43A2-AFC6-B149E37CEABC}" type="datetimeFigureOut">
              <a:rPr lang="en-US" altLang="zh-CN"/>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p:spPr>
        <p:txBody>
          <a:bodyPr/>
          <a:lstStyle>
            <a:lvl1pPr>
              <a:defRPr/>
            </a:lvl1pPr>
          </a:lstStyle>
          <a:p>
            <a:pPr>
              <a:defRPr/>
            </a:pPr>
            <a:fld id="{44D419BC-9B4D-49F0-A82F-FD0EF74421BF}"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hyperlink" Target="https://jupyter.org/install"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hyperlink" Target="https://www.jetbrains.com/zh-cn/community/education/#students" TargetMode="External"/><Relationship Id="rId2" Type="http://schemas.openxmlformats.org/officeDocument/2006/relationships/hyperlink" Target="https://www.jetbrains.com/zh-cn/pycharm/download/?section=windows"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hyperlink" Target="mailto:wangchao2018@xjtu.edu.cn" TargetMode="Externa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67.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73.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2.xml"/><Relationship Id="rId13" Type="http://schemas.openxmlformats.org/officeDocument/2006/relationships/slideLayout" Target="../slideLayouts/slideLayout3.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hyperlink" Target="https://www.python.org/downloads/" TargetMode="External"/><Relationship Id="rId2" Type="http://schemas.openxmlformats.org/officeDocument/2006/relationships/image" Target="../media/image3.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3288" y="5586395"/>
            <a:ext cx="1877437" cy="1048172"/>
          </a:xfrm>
          <a:prstGeom prst="rect">
            <a:avLst/>
          </a:prstGeom>
        </p:spPr>
        <p:txBody>
          <a:bodyPr wrap="none">
            <a:spAutoFit/>
          </a:bodyPr>
          <a:lstStyle/>
          <a:p>
            <a:pPr algn="ctr">
              <a:lnSpc>
                <a:spcPct val="150000"/>
              </a:lnSpc>
            </a:pPr>
            <a:r>
              <a:rPr lang="zh-CN" altLang="en-US" sz="2200" b="1" dirty="0">
                <a:solidFill>
                  <a:srgbClr val="B83314"/>
                </a:solidFill>
              </a:rPr>
              <a:t>电气工程学院</a:t>
            </a:r>
            <a:endParaRPr lang="en-US" altLang="zh-CN" sz="2200" b="1" dirty="0">
              <a:solidFill>
                <a:srgbClr val="B83314"/>
              </a:solidFill>
            </a:endParaRPr>
          </a:p>
          <a:p>
            <a:pPr algn="ctr">
              <a:lnSpc>
                <a:spcPct val="150000"/>
              </a:lnSpc>
            </a:pPr>
            <a:r>
              <a:rPr lang="en-US" altLang="zh-CN" sz="2200" b="1" dirty="0">
                <a:solidFill>
                  <a:srgbClr val="B83314"/>
                </a:solidFill>
              </a:rPr>
              <a:t>2025</a:t>
            </a:r>
            <a:r>
              <a:rPr lang="zh-CN" altLang="en-US" sz="2200" b="1" dirty="0">
                <a:solidFill>
                  <a:srgbClr val="B83314"/>
                </a:solidFill>
              </a:rPr>
              <a:t>年</a:t>
            </a:r>
            <a:r>
              <a:rPr lang="en-US" altLang="zh-CN" sz="2200" b="1" dirty="0">
                <a:solidFill>
                  <a:srgbClr val="B83314"/>
                </a:solidFill>
              </a:rPr>
              <a:t>3</a:t>
            </a:r>
            <a:r>
              <a:rPr lang="zh-CN" altLang="en-US" sz="2200" b="1" dirty="0">
                <a:solidFill>
                  <a:srgbClr val="B83314"/>
                </a:solidFill>
              </a:rPr>
              <a:t>月</a:t>
            </a:r>
            <a:endParaRPr lang="zh-CN" altLang="en-US" sz="2200" b="1" dirty="0">
              <a:solidFill>
                <a:srgbClr val="B83314"/>
              </a:solidFill>
            </a:endParaRPr>
          </a:p>
        </p:txBody>
      </p:sp>
      <p:sp>
        <p:nvSpPr>
          <p:cNvPr id="3" name="文本框 2"/>
          <p:cNvSpPr txBox="1"/>
          <p:nvPr/>
        </p:nvSpPr>
        <p:spPr>
          <a:xfrm>
            <a:off x="613955" y="2093081"/>
            <a:ext cx="7916091" cy="938719"/>
          </a:xfrm>
          <a:prstGeom prst="rect">
            <a:avLst/>
          </a:prstGeom>
          <a:noFill/>
        </p:spPr>
        <p:txBody>
          <a:bodyPr wrap="square" rtlCol="0">
            <a:spAutoFit/>
          </a:bodyPr>
          <a:lstStyle/>
          <a:p>
            <a:pPr algn="ctr"/>
            <a:r>
              <a:rPr lang="zh-CN" altLang="en-US" sz="5500" b="1" dirty="0">
                <a:solidFill>
                  <a:schemeClr val="bg1"/>
                </a:solidFill>
              </a:rPr>
              <a:t>人工智能技术导论实践课</a:t>
            </a:r>
            <a:endParaRPr lang="zh-CN" altLang="en-US" sz="5500" b="1" dirty="0">
              <a:solidFill>
                <a:schemeClr val="bg1"/>
              </a:solidFill>
            </a:endParaRPr>
          </a:p>
        </p:txBody>
      </p:sp>
      <p:sp>
        <p:nvSpPr>
          <p:cNvPr id="4" name="TextBox 1"/>
          <p:cNvSpPr txBox="1">
            <a:spLocks noChangeArrowheads="1"/>
          </p:cNvSpPr>
          <p:nvPr/>
        </p:nvSpPr>
        <p:spPr bwMode="auto">
          <a:xfrm>
            <a:off x="313962" y="4570076"/>
            <a:ext cx="8723871" cy="906915"/>
          </a:xfrm>
          <a:prstGeom prst="rect">
            <a:avLst/>
          </a:prstGeom>
          <a:noFill/>
          <a:ln w="9525">
            <a:noFill/>
            <a:miter lim="800000"/>
          </a:ln>
        </p:spPr>
        <p:txBody>
          <a:bodyPr wrap="square">
            <a:spAutoFit/>
          </a:bodyPr>
          <a:lstStyle/>
          <a:p>
            <a:pPr algn="ctr">
              <a:lnSpc>
                <a:spcPct val="150000"/>
              </a:lnSpc>
            </a:pPr>
            <a:r>
              <a:rPr lang="zh-CN" altLang="en-US" sz="4000" b="1" dirty="0">
                <a:latin typeface="微软雅黑" panose="020B0503020204020204" pitchFamily="34" charset="-122"/>
                <a:ea typeface="微软雅黑" panose="020B0503020204020204" pitchFamily="34" charset="-122"/>
              </a:rPr>
              <a:t>曹晖、王超</a:t>
            </a:r>
            <a:endParaRPr lang="zh-CN" altLang="en-US" sz="4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500897" y="2981257"/>
            <a:ext cx="7233303" cy="2997160"/>
          </a:xfrm>
          <a:prstGeom prst="rect">
            <a:avLst/>
          </a:prstGeom>
        </p:spPr>
      </p:pic>
      <p:sp>
        <p:nvSpPr>
          <p:cNvPr id="19" name="箭头: 下 18"/>
          <p:cNvSpPr/>
          <p:nvPr/>
        </p:nvSpPr>
        <p:spPr>
          <a:xfrm rot="21421382">
            <a:off x="2111221" y="1760582"/>
            <a:ext cx="269838" cy="1662533"/>
          </a:xfrm>
          <a:prstGeom prst="downArrow">
            <a:avLst>
              <a:gd name="adj1" fmla="val 50000"/>
              <a:gd name="adj2" fmla="val 19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安装</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5" name="图片 14"/>
          <p:cNvPicPr>
            <a:picLocks noChangeAspect="1"/>
          </p:cNvPicPr>
          <p:nvPr/>
        </p:nvPicPr>
        <p:blipFill>
          <a:blip r:embed="rId3"/>
          <a:srcRect l="1074"/>
          <a:stretch>
            <a:fillRect/>
          </a:stretch>
        </p:blipFill>
        <p:spPr>
          <a:xfrm>
            <a:off x="3639433" y="1282993"/>
            <a:ext cx="4790252" cy="2193557"/>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3844610" y="5332838"/>
            <a:ext cx="2639875" cy="646331"/>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执行命令“</a:t>
            </a:r>
            <a:r>
              <a:rPr lang="en-US" altLang="zh-CN" dirty="0">
                <a:solidFill>
                  <a:srgbClr val="FF0000"/>
                </a:solidFill>
              </a:rPr>
              <a:t> python -V”</a:t>
            </a:r>
            <a:r>
              <a:rPr lang="zh-CN" altLang="en-US" dirty="0">
                <a:solidFill>
                  <a:srgbClr val="FF0000"/>
                </a:solidFill>
              </a:rPr>
              <a:t>正确显示</a:t>
            </a:r>
            <a:r>
              <a:rPr lang="en-US" altLang="zh-CN" dirty="0">
                <a:solidFill>
                  <a:srgbClr val="FF0000"/>
                </a:solidFill>
              </a:rPr>
              <a:t>Python</a:t>
            </a:r>
            <a:r>
              <a:rPr lang="zh-CN" altLang="en-US" dirty="0">
                <a:solidFill>
                  <a:srgbClr val="FF0000"/>
                </a:solidFill>
              </a:rPr>
              <a:t>版本。</a:t>
            </a:r>
            <a:endParaRPr lang="zh-CN" altLang="en-US" dirty="0">
              <a:solidFill>
                <a:srgbClr val="FF0000"/>
              </a:solidFill>
            </a:endParaRPr>
          </a:p>
        </p:txBody>
      </p:sp>
      <p:sp>
        <p:nvSpPr>
          <p:cNvPr id="17" name="文本框 16"/>
          <p:cNvSpPr txBox="1"/>
          <p:nvPr/>
        </p:nvSpPr>
        <p:spPr>
          <a:xfrm>
            <a:off x="748294" y="1339868"/>
            <a:ext cx="2639875" cy="369332"/>
          </a:xfrm>
          <a:prstGeom prst="rect">
            <a:avLst/>
          </a:prstGeom>
          <a:solidFill>
            <a:srgbClr val="FFFF00"/>
          </a:solidFill>
          <a:ln>
            <a:solidFill>
              <a:schemeClr val="tx1"/>
            </a:solidFill>
          </a:ln>
        </p:spPr>
        <p:txBody>
          <a:bodyPr wrap="square">
            <a:spAutoFit/>
          </a:bodyPr>
          <a:lstStyle/>
          <a:p>
            <a:r>
              <a:rPr lang="zh-CN" altLang="en-US" dirty="0"/>
              <a:t>打开</a:t>
            </a:r>
            <a:r>
              <a:rPr lang="en-US" altLang="zh-CN" dirty="0">
                <a:solidFill>
                  <a:srgbClr val="FF0000"/>
                </a:solidFill>
              </a:rPr>
              <a:t>”</a:t>
            </a:r>
            <a:r>
              <a:rPr lang="zh-CN" altLang="en-US" dirty="0">
                <a:solidFill>
                  <a:srgbClr val="FF0000"/>
                </a:solidFill>
              </a:rPr>
              <a:t>命令提示符</a:t>
            </a:r>
            <a:r>
              <a:rPr lang="en-US" altLang="zh-CN" dirty="0">
                <a:solidFill>
                  <a:srgbClr val="FF0000"/>
                </a:solidFill>
              </a:rPr>
              <a:t>”</a:t>
            </a:r>
            <a:endParaRPr lang="zh-CN" altLang="en-US" dirty="0">
              <a:solidFill>
                <a:srgbClr val="FF0000"/>
              </a:solidFill>
            </a:endParaRPr>
          </a:p>
        </p:txBody>
      </p:sp>
      <p:sp>
        <p:nvSpPr>
          <p:cNvPr id="18" name="箭头: 下 17"/>
          <p:cNvSpPr/>
          <p:nvPr/>
        </p:nvSpPr>
        <p:spPr>
          <a:xfrm rot="17137960">
            <a:off x="2794693" y="1139845"/>
            <a:ext cx="269838" cy="1662533"/>
          </a:xfrm>
          <a:prstGeom prst="downArrow">
            <a:avLst>
              <a:gd name="adj1" fmla="val 50000"/>
              <a:gd name="adj2" fmla="val 19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175723" y="2782669"/>
            <a:ext cx="1827441" cy="646331"/>
          </a:xfrm>
          <a:prstGeom prst="rect">
            <a:avLst/>
          </a:prstGeom>
          <a:solidFill>
            <a:srgbClr val="FFFF00"/>
          </a:solidFill>
          <a:ln>
            <a:solidFill>
              <a:schemeClr val="tx1"/>
            </a:solidFill>
          </a:ln>
        </p:spPr>
        <p:txBody>
          <a:bodyPr wrap="square">
            <a:spAutoFit/>
          </a:bodyPr>
          <a:lstStyle/>
          <a:p>
            <a:r>
              <a:rPr lang="zh-CN" altLang="en-US" dirty="0"/>
              <a:t>未来你可能会用到管理员权限</a:t>
            </a:r>
            <a:endParaRPr lang="zh-CN" altLang="en-US" dirty="0">
              <a:solidFill>
                <a:srgbClr val="FF0000"/>
              </a:solidFill>
            </a:endParaRPr>
          </a:p>
        </p:txBody>
      </p:sp>
      <p:sp>
        <p:nvSpPr>
          <p:cNvPr id="21" name="文本框 20"/>
          <p:cNvSpPr txBox="1"/>
          <p:nvPr/>
        </p:nvSpPr>
        <p:spPr>
          <a:xfrm>
            <a:off x="474660" y="6111413"/>
            <a:ext cx="7119099" cy="523220"/>
          </a:xfrm>
          <a:prstGeom prst="rect">
            <a:avLst/>
          </a:prstGeom>
          <a:noFill/>
        </p:spPr>
        <p:txBody>
          <a:bodyPr wrap="square" rtlCol="0">
            <a:spAutoFit/>
          </a:bodyPr>
          <a:lstStyle/>
          <a:p>
            <a:r>
              <a:rPr lang="zh-CN" altLang="en-US" sz="1400" dirty="0">
                <a:solidFill>
                  <a:schemeClr val="tx1">
                    <a:lumMod val="50000"/>
                    <a:lumOff val="50000"/>
                  </a:schemeClr>
                </a:solidFill>
              </a:rPr>
              <a:t>提示：</a:t>
            </a:r>
            <a:r>
              <a:rPr lang="en-US" altLang="zh-CN" sz="1400" dirty="0">
                <a:solidFill>
                  <a:schemeClr val="tx1">
                    <a:lumMod val="50000"/>
                    <a:lumOff val="50000"/>
                  </a:schemeClr>
                </a:solidFill>
              </a:rPr>
              <a:t>--version </a:t>
            </a:r>
            <a:r>
              <a:rPr lang="zh-CN" altLang="en-US" sz="1400" dirty="0">
                <a:solidFill>
                  <a:schemeClr val="tx1">
                    <a:lumMod val="50000"/>
                    <a:lumOff val="50000"/>
                  </a:schemeClr>
                </a:solidFill>
              </a:rPr>
              <a:t>和 </a:t>
            </a:r>
            <a:r>
              <a:rPr lang="en-US" altLang="zh-CN" sz="1400" dirty="0">
                <a:solidFill>
                  <a:schemeClr val="tx1">
                    <a:lumMod val="50000"/>
                    <a:lumOff val="50000"/>
                  </a:schemeClr>
                </a:solidFill>
              </a:rPr>
              <a:t>–V</a:t>
            </a:r>
            <a:r>
              <a:rPr lang="zh-CN" altLang="en-US" sz="1400" dirty="0">
                <a:solidFill>
                  <a:schemeClr val="tx1">
                    <a:lumMod val="50000"/>
                    <a:lumOff val="50000"/>
                  </a:schemeClr>
                </a:solidFill>
              </a:rPr>
              <a:t>是功能是一样的。一般命令行参数有两种，一种长参数，用两个短横开头，跟上命令的全称；一种是短参数，用一个短横开头，跟上命令首字母或者缩写。</a:t>
            </a:r>
            <a:endParaRPr lang="zh-CN" altLang="en-US" sz="1400" dirty="0">
              <a:solidFill>
                <a:schemeClr val="tx1">
                  <a:lumMod val="50000"/>
                  <a:lumOff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056643" cy="646331"/>
          </a:xfrm>
          <a:prstGeom prst="rect">
            <a:avLst/>
          </a:prstGeom>
          <a:noFill/>
        </p:spPr>
        <p:txBody>
          <a:bodyPr wrap="square" rtlCol="0">
            <a:spAutoFit/>
          </a:bodyPr>
          <a:lstStyle/>
          <a:p>
            <a:r>
              <a:rPr lang="zh-CN" altLang="en-US" sz="3600" dirty="0">
                <a:solidFill>
                  <a:srgbClr val="002060"/>
                </a:solidFill>
                <a:latin typeface="+mn-ea"/>
              </a:rPr>
              <a:t>如何安装</a:t>
            </a:r>
            <a:r>
              <a:rPr lang="en-US" altLang="zh-CN" sz="3600" dirty="0">
                <a:solidFill>
                  <a:srgbClr val="002060"/>
                </a:solidFill>
                <a:latin typeface="+mn-ea"/>
              </a:rPr>
              <a:t>python</a:t>
            </a:r>
            <a:r>
              <a:rPr lang="zh-CN" altLang="en-US" sz="3600" dirty="0">
                <a:solidFill>
                  <a:srgbClr val="002060"/>
                </a:solidFill>
                <a:latin typeface="+mn-ea"/>
              </a:rPr>
              <a:t>软件包</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矩形 7"/>
          <p:cNvSpPr/>
          <p:nvPr/>
        </p:nvSpPr>
        <p:spPr>
          <a:xfrm>
            <a:off x="115487" y="960966"/>
            <a:ext cx="9012724" cy="3451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8896" y="1039340"/>
            <a:ext cx="5753498" cy="646331"/>
          </a:xfrm>
          <a:prstGeom prst="rect">
            <a:avLst/>
          </a:prstGeom>
          <a:noFill/>
        </p:spPr>
        <p:txBody>
          <a:bodyPr wrap="none" rtlCol="0">
            <a:spAutoFit/>
          </a:bodyPr>
          <a:lstStyle/>
          <a:p>
            <a:r>
              <a:rPr lang="en-US" altLang="zh-CN" dirty="0"/>
              <a:t>1</a:t>
            </a:r>
            <a:r>
              <a:rPr lang="zh-CN" altLang="en-US" dirty="0"/>
              <a:t>、在终端（命令行窗口）中，使用</a:t>
            </a:r>
            <a:r>
              <a:rPr lang="en-US" altLang="zh-CN" dirty="0"/>
              <a:t>pip</a:t>
            </a:r>
            <a:r>
              <a:rPr lang="zh-CN" altLang="en-US" dirty="0"/>
              <a:t>命令安装软件包</a:t>
            </a:r>
            <a:endParaRPr lang="en-US" altLang="zh-CN" dirty="0"/>
          </a:p>
          <a:p>
            <a:endParaRPr lang="zh-CN" altLang="en-US" dirty="0"/>
          </a:p>
        </p:txBody>
      </p:sp>
      <p:pic>
        <p:nvPicPr>
          <p:cNvPr id="13" name="图片 12"/>
          <p:cNvPicPr>
            <a:picLocks noChangeAspect="1"/>
          </p:cNvPicPr>
          <p:nvPr/>
        </p:nvPicPr>
        <p:blipFill>
          <a:blip r:embed="rId2"/>
          <a:stretch>
            <a:fillRect/>
          </a:stretch>
        </p:blipFill>
        <p:spPr>
          <a:xfrm>
            <a:off x="248896" y="1525197"/>
            <a:ext cx="4329559" cy="2410328"/>
          </a:xfrm>
          <a:prstGeom prst="rect">
            <a:avLst/>
          </a:prstGeom>
          <a:ln>
            <a:noFill/>
          </a:ln>
          <a:effectLst>
            <a:outerShdw blurRad="292100" dist="139700" dir="2700000" algn="tl" rotWithShape="0">
              <a:srgbClr val="333333">
                <a:alpha val="65000"/>
              </a:srgbClr>
            </a:outerShdw>
          </a:effectLst>
        </p:spPr>
      </p:pic>
      <p:sp>
        <p:nvSpPr>
          <p:cNvPr id="14" name="椭圆 13"/>
          <p:cNvSpPr/>
          <p:nvPr/>
        </p:nvSpPr>
        <p:spPr>
          <a:xfrm>
            <a:off x="410325" y="2049517"/>
            <a:ext cx="1386944" cy="646331"/>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2071" y="2048072"/>
            <a:ext cx="978150" cy="51645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5487" y="4043207"/>
            <a:ext cx="462819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找到在“命名提示符”，打开终端窗口。</a:t>
            </a:r>
            <a:endParaRPr lang="zh-CN" altLang="en-US" dirty="0"/>
          </a:p>
        </p:txBody>
      </p:sp>
      <p:pic>
        <p:nvPicPr>
          <p:cNvPr id="24" name="图片 23"/>
          <p:cNvPicPr>
            <a:picLocks noChangeAspect="1"/>
          </p:cNvPicPr>
          <p:nvPr/>
        </p:nvPicPr>
        <p:blipFill>
          <a:blip r:embed="rId3"/>
          <a:stretch>
            <a:fillRect/>
          </a:stretch>
        </p:blipFill>
        <p:spPr>
          <a:xfrm>
            <a:off x="4855875" y="1542907"/>
            <a:ext cx="3962742" cy="2410327"/>
          </a:xfrm>
          <a:prstGeom prst="rect">
            <a:avLst/>
          </a:prstGeom>
          <a:ln>
            <a:noFill/>
          </a:ln>
          <a:effectLst>
            <a:outerShdw blurRad="292100" dist="139700" dir="2700000" algn="tl" rotWithShape="0">
              <a:srgbClr val="333333">
                <a:alpha val="65000"/>
              </a:srgbClr>
            </a:outerShdw>
          </a:effectLst>
        </p:spPr>
      </p:pic>
      <p:sp>
        <p:nvSpPr>
          <p:cNvPr id="25" name="文本框 24"/>
          <p:cNvSpPr txBox="1"/>
          <p:nvPr/>
        </p:nvSpPr>
        <p:spPr>
          <a:xfrm>
            <a:off x="4743677" y="4043207"/>
            <a:ext cx="4384534"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使用</a:t>
            </a:r>
            <a:r>
              <a:rPr lang="en-US" altLang="zh-CN" dirty="0"/>
              <a:t>pip install </a:t>
            </a:r>
            <a:r>
              <a:rPr lang="zh-CN" altLang="en-US" dirty="0"/>
              <a:t>命令，跟上软件包名。</a:t>
            </a:r>
            <a:endParaRPr lang="zh-CN" altLang="en-US" dirty="0"/>
          </a:p>
        </p:txBody>
      </p:sp>
      <p:sp>
        <p:nvSpPr>
          <p:cNvPr id="26" name="箭头: 右 25"/>
          <p:cNvSpPr/>
          <p:nvPr/>
        </p:nvSpPr>
        <p:spPr>
          <a:xfrm>
            <a:off x="4288126" y="2564524"/>
            <a:ext cx="756840" cy="4624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15487" y="4531813"/>
            <a:ext cx="9012724" cy="2120902"/>
          </a:xfrm>
          <a:prstGeom prst="rect">
            <a:avLst/>
          </a:prstGeom>
          <a:solidFill>
            <a:srgbClr val="92D050"/>
          </a:solidFill>
        </p:spPr>
        <p:txBody>
          <a:bodyPr wrap="square" rtlCol="0">
            <a:spAutoFit/>
          </a:bodyPr>
          <a:lstStyle/>
          <a:p>
            <a:pPr>
              <a:lnSpc>
                <a:spcPct val="150000"/>
              </a:lnSpc>
            </a:pPr>
            <a:r>
              <a:rPr lang="zh-CN" altLang="en-US" dirty="0">
                <a:solidFill>
                  <a:schemeClr val="bg1"/>
                </a:solidFill>
              </a:rPr>
              <a:t>引申问题，自己试一下：</a:t>
            </a:r>
            <a:endParaRPr lang="en-US" altLang="zh-CN" dirty="0">
              <a:solidFill>
                <a:schemeClr val="bg1"/>
              </a:solidFill>
            </a:endParaRPr>
          </a:p>
          <a:p>
            <a:pPr>
              <a:lnSpc>
                <a:spcPct val="150000"/>
              </a:lnSpc>
            </a:pPr>
            <a:r>
              <a:rPr lang="en-US" altLang="zh-CN" dirty="0">
                <a:solidFill>
                  <a:schemeClr val="bg1"/>
                </a:solidFill>
              </a:rPr>
              <a:t>1</a:t>
            </a:r>
            <a:r>
              <a:rPr lang="zh-CN" altLang="en-US" dirty="0">
                <a:solidFill>
                  <a:schemeClr val="bg1"/>
                </a:solidFill>
              </a:rPr>
              <a:t>、</a:t>
            </a:r>
            <a:r>
              <a:rPr lang="en-US" altLang="zh-CN" dirty="0">
                <a:solidFill>
                  <a:schemeClr val="bg1"/>
                </a:solidFill>
              </a:rPr>
              <a:t>pip</a:t>
            </a:r>
            <a:r>
              <a:rPr lang="zh-CN" altLang="en-US" dirty="0">
                <a:solidFill>
                  <a:schemeClr val="bg1"/>
                </a:solidFill>
              </a:rPr>
              <a:t>是一组工具，除 </a:t>
            </a:r>
            <a:r>
              <a:rPr lang="en-US" altLang="zh-CN" dirty="0">
                <a:solidFill>
                  <a:schemeClr val="bg1"/>
                </a:solidFill>
              </a:rPr>
              <a:t>install </a:t>
            </a:r>
            <a:r>
              <a:rPr lang="zh-CN" altLang="en-US" dirty="0">
                <a:solidFill>
                  <a:schemeClr val="bg1"/>
                </a:solidFill>
              </a:rPr>
              <a:t>之外，还有哪些功能？（类似删除，列出当前安装的包）</a:t>
            </a:r>
            <a:endParaRPr lang="en-US" altLang="zh-CN" dirty="0">
              <a:solidFill>
                <a:schemeClr val="bg1"/>
              </a:solidFill>
            </a:endParaRPr>
          </a:p>
          <a:p>
            <a:pPr>
              <a:lnSpc>
                <a:spcPct val="150000"/>
              </a:lnSpc>
            </a:pPr>
            <a:r>
              <a:rPr lang="en-US" altLang="zh-CN" dirty="0">
                <a:solidFill>
                  <a:schemeClr val="bg1"/>
                </a:solidFill>
              </a:rPr>
              <a:t>2</a:t>
            </a:r>
            <a:r>
              <a:rPr lang="zh-CN" altLang="en-US" dirty="0">
                <a:solidFill>
                  <a:schemeClr val="bg1"/>
                </a:solidFill>
              </a:rPr>
              <a:t>、开发环境是否会提供“命令行”窗口？（一般叫</a:t>
            </a:r>
            <a:r>
              <a:rPr lang="en-US" altLang="zh-CN" i="1" dirty="0">
                <a:solidFill>
                  <a:schemeClr val="bg1"/>
                </a:solidFill>
              </a:rPr>
              <a:t>Terminal</a:t>
            </a:r>
            <a:r>
              <a:rPr lang="zh-CN" altLang="en-US" dirty="0">
                <a:solidFill>
                  <a:schemeClr val="bg1"/>
                </a:solidFill>
              </a:rPr>
              <a:t>）</a:t>
            </a:r>
            <a:endParaRPr lang="en-US" altLang="zh-CN" dirty="0">
              <a:solidFill>
                <a:schemeClr val="bg1"/>
              </a:solidFill>
            </a:endParaRPr>
          </a:p>
          <a:p>
            <a:pPr>
              <a:lnSpc>
                <a:spcPct val="150000"/>
              </a:lnSpc>
            </a:pPr>
            <a:r>
              <a:rPr lang="en-US" altLang="zh-CN" dirty="0">
                <a:solidFill>
                  <a:schemeClr val="bg1"/>
                </a:solidFill>
              </a:rPr>
              <a:t>3</a:t>
            </a:r>
            <a:r>
              <a:rPr lang="zh-CN" altLang="en-US" dirty="0">
                <a:solidFill>
                  <a:schemeClr val="bg1"/>
                </a:solidFill>
              </a:rPr>
              <a:t>、什么是</a:t>
            </a:r>
            <a:r>
              <a:rPr lang="en-US" altLang="zh-CN" dirty="0">
                <a:solidFill>
                  <a:schemeClr val="bg1"/>
                </a:solidFill>
              </a:rPr>
              <a:t>Python</a:t>
            </a:r>
            <a:r>
              <a:rPr lang="zh-CN" altLang="en-US" dirty="0">
                <a:solidFill>
                  <a:schemeClr val="bg1"/>
                </a:solidFill>
              </a:rPr>
              <a:t>的虚拟环境？虚拟环境中如何安装软件包？</a:t>
            </a:r>
            <a:endParaRPr lang="en-US" altLang="zh-CN" dirty="0">
              <a:solidFill>
                <a:schemeClr val="bg1"/>
              </a:solidFill>
            </a:endParaRPr>
          </a:p>
          <a:p>
            <a:pPr>
              <a:lnSpc>
                <a:spcPct val="150000"/>
              </a:lnSpc>
            </a:pPr>
            <a:r>
              <a:rPr lang="en-US" altLang="zh-CN" dirty="0">
                <a:solidFill>
                  <a:schemeClr val="bg1"/>
                </a:solidFill>
              </a:rPr>
              <a:t>4</a:t>
            </a:r>
            <a:r>
              <a:rPr lang="zh-CN" altLang="en-US" dirty="0">
                <a:solidFill>
                  <a:schemeClr val="bg1"/>
                </a:solidFill>
              </a:rPr>
              <a:t>、是否有其他的方法安装包？（</a:t>
            </a:r>
            <a:r>
              <a:rPr lang="en-US" altLang="zh-CN" dirty="0">
                <a:solidFill>
                  <a:schemeClr val="bg1"/>
                </a:solidFill>
              </a:rPr>
              <a:t>anaconda</a:t>
            </a:r>
            <a:r>
              <a:rPr lang="zh-CN" altLang="en-US" dirty="0">
                <a:solidFill>
                  <a:schemeClr val="bg1"/>
                </a:solidFill>
              </a:rPr>
              <a:t>如何安装软件包，其实叫做软件包管理工具）</a:t>
            </a:r>
            <a:endParaRPr lang="en-US" altLang="zh-CN"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实践</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3" name="文本框 12"/>
          <p:cNvSpPr txBox="1"/>
          <p:nvPr/>
        </p:nvSpPr>
        <p:spPr>
          <a:xfrm>
            <a:off x="354206" y="1036858"/>
            <a:ext cx="4624028" cy="2120902"/>
          </a:xfrm>
          <a:prstGeom prst="rect">
            <a:avLst/>
          </a:prstGeom>
          <a:solidFill>
            <a:srgbClr val="FFFF00"/>
          </a:solidFill>
        </p:spPr>
        <p:txBody>
          <a:bodyPr wrap="square">
            <a:spAutoFit/>
          </a:bodyPr>
          <a:lstStyle/>
          <a:p>
            <a:pPr>
              <a:lnSpc>
                <a:spcPct val="150000"/>
              </a:lnSpc>
            </a:pPr>
            <a:r>
              <a:rPr lang="en-US" altLang="zh-CN" dirty="0">
                <a:hlinkClick r:id="rId2"/>
              </a:rPr>
              <a:t>Project </a:t>
            </a:r>
            <a:r>
              <a:rPr lang="en-US" altLang="zh-CN" dirty="0" err="1">
                <a:hlinkClick r:id="rId2"/>
              </a:rPr>
              <a:t>Jupyter</a:t>
            </a:r>
            <a:r>
              <a:rPr lang="en-US" altLang="zh-CN" dirty="0">
                <a:hlinkClick r:id="rId2"/>
              </a:rPr>
              <a:t> | </a:t>
            </a:r>
            <a:r>
              <a:rPr lang="zh-CN" altLang="en-US" dirty="0">
                <a:hlinkClick r:id="rId2"/>
              </a:rPr>
              <a:t>下载</a:t>
            </a:r>
            <a:r>
              <a:rPr lang="en-US" altLang="zh-CN" dirty="0">
                <a:hlinkClick r:id="rId2"/>
              </a:rPr>
              <a:t> </a:t>
            </a:r>
            <a:r>
              <a:rPr lang="en-US" altLang="zh-CN" dirty="0" err="1">
                <a:hlinkClick r:id="rId2"/>
              </a:rPr>
              <a:t>Jupyter</a:t>
            </a:r>
            <a:endParaRPr lang="en-US" altLang="zh-CN" dirty="0"/>
          </a:p>
          <a:p>
            <a:pPr>
              <a:lnSpc>
                <a:spcPct val="150000"/>
              </a:lnSpc>
            </a:pPr>
            <a:r>
              <a:rPr lang="zh-CN" altLang="en-US" dirty="0"/>
              <a:t>其实就是使用命令 </a:t>
            </a:r>
            <a:r>
              <a:rPr lang="en-US" altLang="zh-CN" dirty="0">
                <a:solidFill>
                  <a:srgbClr val="FF0000"/>
                </a:solidFill>
              </a:rPr>
              <a:t>pip install </a:t>
            </a:r>
            <a:r>
              <a:rPr lang="en-US" altLang="zh-CN" dirty="0" err="1">
                <a:solidFill>
                  <a:srgbClr val="FF0000"/>
                </a:solidFill>
              </a:rPr>
              <a:t>jupyterlab</a:t>
            </a:r>
            <a:r>
              <a:rPr lang="en-US" altLang="zh-CN" dirty="0">
                <a:solidFill>
                  <a:srgbClr val="FF0000"/>
                </a:solidFill>
              </a:rPr>
              <a:t> </a:t>
            </a:r>
            <a:endParaRPr lang="en-US" altLang="zh-CN" dirty="0">
              <a:solidFill>
                <a:srgbClr val="FF0000"/>
              </a:solidFill>
            </a:endParaRPr>
          </a:p>
          <a:p>
            <a:pPr>
              <a:lnSpc>
                <a:spcPct val="150000"/>
              </a:lnSpc>
            </a:pPr>
            <a:r>
              <a:rPr lang="zh-CN" altLang="en-US" dirty="0"/>
              <a:t>建议：</a:t>
            </a:r>
            <a:endParaRPr lang="en-US" altLang="zh-CN" dirty="0"/>
          </a:p>
          <a:p>
            <a:pPr marL="285750" indent="-285750">
              <a:lnSpc>
                <a:spcPct val="150000"/>
              </a:lnSpc>
              <a:buFont typeface="Arial" panose="020B0604020202020204" pitchFamily="34" charset="0"/>
              <a:buChar char="•"/>
            </a:pPr>
            <a:r>
              <a:rPr lang="zh-CN" altLang="en-US" dirty="0"/>
              <a:t>这并不必要，但方便使用别人的</a:t>
            </a:r>
            <a:r>
              <a:rPr lang="en-US" altLang="zh-CN" dirty="0" err="1"/>
              <a:t>ipynb</a:t>
            </a:r>
            <a:endParaRPr lang="en-US" altLang="zh-CN" dirty="0"/>
          </a:p>
          <a:p>
            <a:pPr marL="285750" indent="-285750">
              <a:lnSpc>
                <a:spcPct val="150000"/>
              </a:lnSpc>
              <a:buFont typeface="Arial" panose="020B0604020202020204" pitchFamily="34" charset="0"/>
              <a:buChar char="•"/>
            </a:pPr>
            <a:r>
              <a:rPr lang="zh-CN" altLang="en-US" dirty="0"/>
              <a:t>可以当作</a:t>
            </a:r>
            <a:r>
              <a:rPr lang="en-US" altLang="zh-CN" dirty="0"/>
              <a:t>python</a:t>
            </a:r>
            <a:r>
              <a:rPr lang="zh-CN" altLang="en-US" dirty="0"/>
              <a:t>练习和学习的快速环境</a:t>
            </a:r>
            <a:endParaRPr lang="zh-CN" altLang="en-US" dirty="0"/>
          </a:p>
        </p:txBody>
      </p:sp>
      <p:pic>
        <p:nvPicPr>
          <p:cNvPr id="14" name="图片 13"/>
          <p:cNvPicPr>
            <a:picLocks noChangeAspect="1"/>
          </p:cNvPicPr>
          <p:nvPr/>
        </p:nvPicPr>
        <p:blipFill>
          <a:blip r:embed="rId3"/>
          <a:srcRect l="4621" t="2859" r="16615" b="-2859"/>
          <a:stretch>
            <a:fillRect/>
          </a:stretch>
        </p:blipFill>
        <p:spPr>
          <a:xfrm>
            <a:off x="284615" y="3157760"/>
            <a:ext cx="4693619" cy="3538755"/>
          </a:xfrm>
          <a:prstGeom prst="rect">
            <a:avLst/>
          </a:prstGeom>
          <a:ln>
            <a:noFill/>
          </a:ln>
          <a:effectLst>
            <a:outerShdw blurRad="292100" dist="139700" dir="2700000" algn="tl" rotWithShape="0">
              <a:srgbClr val="333333">
                <a:alpha val="65000"/>
              </a:srgbClr>
            </a:outerShdw>
          </a:effectLst>
        </p:spPr>
      </p:pic>
      <p:sp>
        <p:nvSpPr>
          <p:cNvPr id="8" name="椭圆 7"/>
          <p:cNvSpPr/>
          <p:nvPr/>
        </p:nvSpPr>
        <p:spPr>
          <a:xfrm>
            <a:off x="897093" y="5708698"/>
            <a:ext cx="1397990" cy="10796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54323" y="4785368"/>
            <a:ext cx="3073965" cy="1200329"/>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命令行执行</a:t>
            </a:r>
            <a:r>
              <a:rPr lang="en-US" altLang="zh-CN" dirty="0">
                <a:solidFill>
                  <a:srgbClr val="FF0000"/>
                </a:solidFill>
              </a:rPr>
              <a:t>pip</a:t>
            </a:r>
            <a:r>
              <a:rPr lang="zh-CN" altLang="en-US" dirty="0">
                <a:solidFill>
                  <a:srgbClr val="FF0000"/>
                </a:solidFill>
              </a:rPr>
              <a:t>安装命令。</a:t>
            </a:r>
            <a:endParaRPr lang="en-US" altLang="zh-CN" dirty="0">
              <a:solidFill>
                <a:srgbClr val="FF0000"/>
              </a:solidFill>
            </a:endParaRPr>
          </a:p>
          <a:p>
            <a:r>
              <a:rPr lang="zh-CN" altLang="en-US" dirty="0">
                <a:solidFill>
                  <a:srgbClr val="FF0000"/>
                </a:solidFill>
              </a:rPr>
              <a:t>注意：</a:t>
            </a:r>
            <a:endParaRPr lang="en-US" altLang="zh-CN" dirty="0">
              <a:solidFill>
                <a:srgbClr val="FF0000"/>
              </a:solidFill>
            </a:endParaRPr>
          </a:p>
          <a:p>
            <a:pPr marL="285750" indent="-285750">
              <a:buFont typeface="Arial" panose="020B0604020202020204" pitchFamily="34" charset="0"/>
              <a:buChar char="•"/>
            </a:pPr>
            <a:r>
              <a:rPr lang="zh-CN" altLang="en-US" dirty="0">
                <a:solidFill>
                  <a:srgbClr val="FF0000"/>
                </a:solidFill>
              </a:rPr>
              <a:t>环境变量改变后，需要重启命令行窗口。</a:t>
            </a:r>
            <a:endParaRPr lang="zh-CN" altLang="en-US" dirty="0">
              <a:solidFill>
                <a:srgbClr val="FF0000"/>
              </a:solidFill>
            </a:endParaRPr>
          </a:p>
        </p:txBody>
      </p:sp>
      <p:pic>
        <p:nvPicPr>
          <p:cNvPr id="16" name="图片 15"/>
          <p:cNvPicPr>
            <a:picLocks noChangeAspect="1"/>
          </p:cNvPicPr>
          <p:nvPr/>
        </p:nvPicPr>
        <p:blipFill>
          <a:blip r:embed="rId4"/>
          <a:stretch>
            <a:fillRect/>
          </a:stretch>
        </p:blipFill>
        <p:spPr>
          <a:xfrm>
            <a:off x="5109327" y="1525196"/>
            <a:ext cx="3891223" cy="2154603"/>
          </a:xfrm>
          <a:prstGeom prst="rect">
            <a:avLst/>
          </a:prstGeom>
        </p:spPr>
      </p:pic>
      <p:sp>
        <p:nvSpPr>
          <p:cNvPr id="17" name="文本框 16"/>
          <p:cNvSpPr txBox="1"/>
          <p:nvPr/>
        </p:nvSpPr>
        <p:spPr>
          <a:xfrm>
            <a:off x="5109327" y="1036858"/>
            <a:ext cx="3840893" cy="458908"/>
          </a:xfrm>
          <a:prstGeom prst="rect">
            <a:avLst/>
          </a:prstGeom>
          <a:solidFill>
            <a:srgbClr val="FFFF00"/>
          </a:solidFill>
        </p:spPr>
        <p:txBody>
          <a:bodyPr wrap="square">
            <a:spAutoFit/>
          </a:bodyPr>
          <a:lstStyle/>
          <a:p>
            <a:pPr>
              <a:lnSpc>
                <a:spcPct val="150000"/>
              </a:lnSpc>
            </a:pPr>
            <a:r>
              <a:rPr lang="zh-CN" altLang="en-US" dirty="0"/>
              <a:t>命令行启动</a:t>
            </a:r>
            <a:r>
              <a:rPr lang="en-US" altLang="zh-CN" dirty="0" err="1"/>
              <a:t>Jupyter</a:t>
            </a:r>
            <a:r>
              <a:rPr lang="en-US" altLang="zh-CN" dirty="0"/>
              <a:t> lab</a:t>
            </a:r>
            <a:r>
              <a:rPr lang="zh-CN" altLang="en-US" dirty="0"/>
              <a:t>：</a:t>
            </a:r>
            <a:endParaRPr lang="zh-CN" altLang="en-US" dirty="0"/>
          </a:p>
        </p:txBody>
      </p:sp>
      <p:sp>
        <p:nvSpPr>
          <p:cNvPr id="18" name="文本框 17"/>
          <p:cNvSpPr txBox="1"/>
          <p:nvPr/>
        </p:nvSpPr>
        <p:spPr>
          <a:xfrm>
            <a:off x="5109327" y="3679799"/>
            <a:ext cx="3840893" cy="458908"/>
          </a:xfrm>
          <a:prstGeom prst="rect">
            <a:avLst/>
          </a:prstGeom>
          <a:solidFill>
            <a:srgbClr val="FFFF00"/>
          </a:solidFill>
        </p:spPr>
        <p:txBody>
          <a:bodyPr wrap="square">
            <a:spAutoFit/>
          </a:bodyPr>
          <a:lstStyle/>
          <a:p>
            <a:pPr>
              <a:lnSpc>
                <a:spcPct val="150000"/>
              </a:lnSpc>
            </a:pPr>
            <a:r>
              <a:rPr lang="zh-CN" altLang="en-US" dirty="0"/>
              <a:t>在浏览器中应该能够看到：</a:t>
            </a:r>
            <a:endParaRPr lang="zh-CN" altLang="en-US" dirty="0"/>
          </a:p>
        </p:txBody>
      </p:sp>
      <p:pic>
        <p:nvPicPr>
          <p:cNvPr id="20" name="图片 19"/>
          <p:cNvPicPr>
            <a:picLocks noChangeAspect="1"/>
          </p:cNvPicPr>
          <p:nvPr/>
        </p:nvPicPr>
        <p:blipFill>
          <a:blip r:embed="rId5"/>
          <a:srcRect b="14095"/>
          <a:stretch>
            <a:fillRect/>
          </a:stretch>
        </p:blipFill>
        <p:spPr>
          <a:xfrm>
            <a:off x="5109327" y="4138707"/>
            <a:ext cx="3909173" cy="203197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实践</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3" name="文本框 12"/>
          <p:cNvSpPr txBox="1"/>
          <p:nvPr/>
        </p:nvSpPr>
        <p:spPr>
          <a:xfrm>
            <a:off x="354206" y="1052056"/>
            <a:ext cx="4853636" cy="458908"/>
          </a:xfrm>
          <a:prstGeom prst="rect">
            <a:avLst/>
          </a:prstGeom>
          <a:solidFill>
            <a:srgbClr val="FFFF00"/>
          </a:solidFill>
        </p:spPr>
        <p:txBody>
          <a:bodyPr wrap="square">
            <a:spAutoFit/>
          </a:bodyPr>
          <a:lstStyle/>
          <a:p>
            <a:pPr>
              <a:lnSpc>
                <a:spcPct val="150000"/>
              </a:lnSpc>
            </a:pPr>
            <a:r>
              <a:rPr lang="zh-CN" altLang="en-US" dirty="0"/>
              <a:t>程序开发保留节目：</a:t>
            </a:r>
            <a:r>
              <a:rPr lang="en-US" altLang="zh-CN" dirty="0"/>
              <a:t>print(</a:t>
            </a:r>
            <a:r>
              <a:rPr lang="zh-CN" altLang="en-US" dirty="0"/>
              <a:t>“</a:t>
            </a:r>
            <a:r>
              <a:rPr lang="en-US" altLang="zh-CN" dirty="0"/>
              <a:t>Hello world!</a:t>
            </a:r>
            <a:r>
              <a:rPr lang="zh-CN" altLang="en-US" dirty="0"/>
              <a:t>”</a:t>
            </a:r>
            <a:r>
              <a:rPr lang="en-US" altLang="zh-CN" dirty="0"/>
              <a:t>)</a:t>
            </a:r>
            <a:endParaRPr lang="zh-CN" altLang="en-US" dirty="0"/>
          </a:p>
        </p:txBody>
      </p:sp>
      <p:pic>
        <p:nvPicPr>
          <p:cNvPr id="15" name="图片 14"/>
          <p:cNvPicPr>
            <a:picLocks noChangeAspect="1"/>
          </p:cNvPicPr>
          <p:nvPr/>
        </p:nvPicPr>
        <p:blipFill>
          <a:blip r:embed="rId2"/>
          <a:stretch>
            <a:fillRect/>
          </a:stretch>
        </p:blipFill>
        <p:spPr>
          <a:xfrm>
            <a:off x="363255" y="1557602"/>
            <a:ext cx="4746072" cy="2647588"/>
          </a:xfrm>
          <a:prstGeom prst="rect">
            <a:avLst/>
          </a:prstGeom>
        </p:spPr>
      </p:pic>
      <p:sp>
        <p:nvSpPr>
          <p:cNvPr id="19" name="文本框 18"/>
          <p:cNvSpPr txBox="1"/>
          <p:nvPr/>
        </p:nvSpPr>
        <p:spPr>
          <a:xfrm>
            <a:off x="5207841" y="1719847"/>
            <a:ext cx="3009647" cy="1289904"/>
          </a:xfrm>
          <a:prstGeom prst="rect">
            <a:avLst/>
          </a:prstGeom>
          <a:solidFill>
            <a:srgbClr val="FFFF00"/>
          </a:solidFill>
        </p:spPr>
        <p:txBody>
          <a:bodyPr wrap="square">
            <a:spAutoFit/>
          </a:bodyPr>
          <a:lstStyle/>
          <a:p>
            <a:pPr>
              <a:lnSpc>
                <a:spcPct val="150000"/>
              </a:lnSpc>
            </a:pPr>
            <a:r>
              <a:rPr lang="zh-CN" altLang="en-US" dirty="0"/>
              <a:t>我想聪明的你，应该知道怎么执行，查看这个函数运行的结果。</a:t>
            </a:r>
            <a:endParaRPr lang="en-US" altLang="zh-CN" dirty="0"/>
          </a:p>
        </p:txBody>
      </p:sp>
      <p:sp>
        <p:nvSpPr>
          <p:cNvPr id="21" name="文本框 20"/>
          <p:cNvSpPr txBox="1"/>
          <p:nvPr/>
        </p:nvSpPr>
        <p:spPr>
          <a:xfrm>
            <a:off x="314796" y="4387030"/>
            <a:ext cx="4447908" cy="1705403"/>
          </a:xfrm>
          <a:prstGeom prst="rect">
            <a:avLst/>
          </a:prstGeom>
          <a:solidFill>
            <a:srgbClr val="FFFF00"/>
          </a:solidFill>
        </p:spPr>
        <p:txBody>
          <a:bodyPr wrap="square">
            <a:spAutoFit/>
          </a:bodyPr>
          <a:lstStyle/>
          <a:p>
            <a:pPr>
              <a:lnSpc>
                <a:spcPct val="150000"/>
              </a:lnSpc>
            </a:pPr>
            <a:r>
              <a:rPr lang="zh-CN" altLang="en-US" dirty="0"/>
              <a:t>用这个有啥好处？</a:t>
            </a:r>
            <a:endParaRPr lang="en-US" altLang="zh-CN" dirty="0"/>
          </a:p>
          <a:p>
            <a:pPr marL="285750" indent="-285750">
              <a:lnSpc>
                <a:spcPct val="150000"/>
              </a:lnSpc>
              <a:buFont typeface="Arial" panose="020B0604020202020204" pitchFamily="34" charset="0"/>
              <a:buChar char="•"/>
            </a:pPr>
            <a:r>
              <a:rPr lang="zh-CN" altLang="en-US" dirty="0"/>
              <a:t>可以使用 </a:t>
            </a:r>
            <a:r>
              <a:rPr lang="en-US" altLang="zh-CN" dirty="0"/>
              <a:t>Markdown </a:t>
            </a:r>
            <a:r>
              <a:rPr lang="zh-CN" altLang="en-US" dirty="0"/>
              <a:t>编辑文本</a:t>
            </a:r>
            <a:endParaRPr lang="en-US" altLang="zh-CN" dirty="0"/>
          </a:p>
          <a:p>
            <a:pPr marL="285750" indent="-285750">
              <a:lnSpc>
                <a:spcPct val="150000"/>
              </a:lnSpc>
              <a:buFont typeface="Arial" panose="020B0604020202020204" pitchFamily="34" charset="0"/>
              <a:buChar char="•"/>
            </a:pPr>
            <a:r>
              <a:rPr lang="zh-CN" altLang="en-US" dirty="0"/>
              <a:t>给代码添加更多的可读性</a:t>
            </a:r>
            <a:endParaRPr lang="en-US" altLang="zh-CN" dirty="0"/>
          </a:p>
          <a:p>
            <a:pPr marL="285750" indent="-285750">
              <a:lnSpc>
                <a:spcPct val="150000"/>
              </a:lnSpc>
              <a:buFont typeface="Arial" panose="020B0604020202020204" pitchFamily="34" charset="0"/>
              <a:buChar char="•"/>
            </a:pPr>
            <a:r>
              <a:rPr lang="zh-CN" altLang="en-US" dirty="0"/>
              <a:t>这些内容会输出和保存在 </a:t>
            </a:r>
            <a:r>
              <a:rPr lang="en-US" altLang="zh-CN" dirty="0" err="1"/>
              <a:t>ipynb</a:t>
            </a:r>
            <a:r>
              <a:rPr lang="en-US" altLang="zh-CN" dirty="0"/>
              <a:t> </a:t>
            </a:r>
            <a:r>
              <a:rPr lang="zh-CN" altLang="en-US" dirty="0"/>
              <a:t>文件中</a:t>
            </a:r>
            <a:endParaRPr lang="zh-CN" altLang="en-US" dirty="0"/>
          </a:p>
        </p:txBody>
      </p:sp>
      <p:pic>
        <p:nvPicPr>
          <p:cNvPr id="24" name="图片 23"/>
          <p:cNvPicPr>
            <a:picLocks noChangeAspect="1"/>
          </p:cNvPicPr>
          <p:nvPr/>
        </p:nvPicPr>
        <p:blipFill>
          <a:blip r:embed="rId3"/>
          <a:stretch>
            <a:fillRect/>
          </a:stretch>
        </p:blipFill>
        <p:spPr>
          <a:xfrm>
            <a:off x="4862670" y="3848250"/>
            <a:ext cx="4117828" cy="2826375"/>
          </a:xfrm>
          <a:prstGeom prst="rect">
            <a:avLst/>
          </a:prstGeom>
          <a:ln>
            <a:noFill/>
          </a:ln>
          <a:effectLst>
            <a:outerShdw blurRad="292100" dist="139700" dir="2700000" algn="tl" rotWithShape="0">
              <a:srgbClr val="333333">
                <a:alpha val="65000"/>
              </a:srgbClr>
            </a:outerShdw>
          </a:effectLst>
        </p:spPr>
      </p:pic>
      <p:sp>
        <p:nvSpPr>
          <p:cNvPr id="25" name="椭圆 24"/>
          <p:cNvSpPr/>
          <p:nvPr/>
        </p:nvSpPr>
        <p:spPr>
          <a:xfrm>
            <a:off x="6626692" y="3920576"/>
            <a:ext cx="1397990" cy="5692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54036" y="4544579"/>
            <a:ext cx="3626462" cy="10796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964756" cy="646331"/>
          </a:xfrm>
          <a:prstGeom prst="rect">
            <a:avLst/>
          </a:prstGeom>
          <a:noFill/>
        </p:spPr>
        <p:txBody>
          <a:bodyPr wrap="square" rtlCol="0">
            <a:spAutoFit/>
          </a:bodyPr>
          <a:lstStyle/>
          <a:p>
            <a:r>
              <a:rPr lang="zh-CN" altLang="en-US" sz="3600" dirty="0">
                <a:solidFill>
                  <a:srgbClr val="002060"/>
                </a:solidFill>
                <a:latin typeface="+mn-ea"/>
              </a:rPr>
              <a:t>可选安装 </a:t>
            </a:r>
            <a:r>
              <a:rPr lang="en-US" altLang="zh-CN" sz="3600" dirty="0">
                <a:solidFill>
                  <a:srgbClr val="002060"/>
                </a:solidFill>
                <a:latin typeface="+mn-ea"/>
              </a:rPr>
              <a:t>PyCharm</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文本框 7"/>
          <p:cNvSpPr txBox="1"/>
          <p:nvPr/>
        </p:nvSpPr>
        <p:spPr>
          <a:xfrm>
            <a:off x="152847" y="1026827"/>
            <a:ext cx="4624028" cy="2125582"/>
          </a:xfrm>
          <a:prstGeom prst="rect">
            <a:avLst/>
          </a:prstGeom>
          <a:solidFill>
            <a:srgbClr val="F5F5F5"/>
          </a:solidFill>
        </p:spPr>
        <p:txBody>
          <a:bodyPr wrap="square">
            <a:spAutoFit/>
          </a:bodyPr>
          <a:lstStyle/>
          <a:p>
            <a:pPr>
              <a:lnSpc>
                <a:spcPct val="150000"/>
              </a:lnSpc>
            </a:pPr>
            <a:r>
              <a:rPr lang="zh-CN" altLang="en-US" dirty="0">
                <a:hlinkClick r:id="rId2"/>
              </a:rPr>
              <a:t>主页下载 </a:t>
            </a:r>
            <a:r>
              <a:rPr lang="en-US" altLang="zh-CN" dirty="0">
                <a:hlinkClick r:id="rId2"/>
              </a:rPr>
              <a:t>PyCharm</a:t>
            </a:r>
            <a:r>
              <a:rPr lang="zh-CN" altLang="en-US" dirty="0">
                <a:hlinkClick r:id="rId2"/>
              </a:rPr>
              <a:t>：开发环境</a:t>
            </a:r>
            <a:r>
              <a:rPr lang="en-US" altLang="zh-CN" dirty="0">
                <a:hlinkClick r:id="rId2"/>
              </a:rPr>
              <a:t> IDE</a:t>
            </a:r>
            <a:endParaRPr lang="zh-CN" altLang="en-US" dirty="0"/>
          </a:p>
          <a:p>
            <a:pPr>
              <a:lnSpc>
                <a:spcPct val="150000"/>
              </a:lnSpc>
            </a:pPr>
            <a:r>
              <a:rPr lang="zh-CN" altLang="en-US" dirty="0"/>
              <a:t>建议：</a:t>
            </a:r>
            <a:endParaRPr lang="en-US" altLang="zh-CN" dirty="0"/>
          </a:p>
          <a:p>
            <a:pPr marL="285750" indent="-285750">
              <a:lnSpc>
                <a:spcPct val="150000"/>
              </a:lnSpc>
              <a:buFont typeface="Arial" panose="020B0604020202020204" pitchFamily="34" charset="0"/>
              <a:buChar char="•"/>
            </a:pPr>
            <a:r>
              <a:rPr lang="en-US" altLang="zh-CN" dirty="0"/>
              <a:t>1</a:t>
            </a:r>
            <a:r>
              <a:rPr lang="zh-CN" altLang="en-US" dirty="0"/>
              <a:t>、获取 </a:t>
            </a:r>
            <a:r>
              <a:rPr lang="zh-CN" altLang="en-US" dirty="0">
                <a:hlinkClick r:id="rId3"/>
              </a:rPr>
              <a:t>免费教育许可证</a:t>
            </a:r>
            <a:endParaRPr lang="en-US" altLang="zh-CN" dirty="0"/>
          </a:p>
          <a:p>
            <a:pPr marL="285750" indent="-285750">
              <a:lnSpc>
                <a:spcPct val="150000"/>
              </a:lnSpc>
              <a:buFont typeface="Arial" panose="020B0604020202020204" pitchFamily="34" charset="0"/>
              <a:buChar char="•"/>
            </a:pPr>
            <a:r>
              <a:rPr lang="en-US" altLang="zh-CN" dirty="0"/>
              <a:t>2</a:t>
            </a:r>
            <a:r>
              <a:rPr lang="zh-CN" altLang="en-US" dirty="0"/>
              <a:t>、安装</a:t>
            </a:r>
            <a:r>
              <a:rPr lang="en-US" altLang="zh-CN" dirty="0" err="1"/>
              <a:t>Tongyi</a:t>
            </a:r>
            <a:r>
              <a:rPr lang="en-US" altLang="zh-CN" dirty="0"/>
              <a:t> </a:t>
            </a:r>
            <a:r>
              <a:rPr lang="en-US" altLang="zh-CN" dirty="0" err="1"/>
              <a:t>Lingma</a:t>
            </a:r>
            <a:r>
              <a:rPr lang="en-US" altLang="zh-CN" dirty="0"/>
              <a:t>(</a:t>
            </a:r>
            <a:r>
              <a:rPr lang="zh-CN" altLang="en-US" dirty="0"/>
              <a:t>通义灵码</a:t>
            </a:r>
            <a:r>
              <a:rPr lang="en-US" altLang="zh-CN" dirty="0"/>
              <a:t>)</a:t>
            </a:r>
            <a:endParaRPr lang="en-US" altLang="zh-CN" dirty="0"/>
          </a:p>
          <a:p>
            <a:pPr marL="285750" indent="-285750">
              <a:lnSpc>
                <a:spcPct val="150000"/>
              </a:lnSpc>
              <a:buFont typeface="Arial" panose="020B0604020202020204" pitchFamily="34" charset="0"/>
              <a:buChar char="•"/>
            </a:pPr>
            <a:r>
              <a:rPr lang="zh-CN" altLang="en-US" dirty="0"/>
              <a:t>可以下载</a:t>
            </a:r>
            <a:r>
              <a:rPr lang="en-US" altLang="zh-CN" i="0" dirty="0">
                <a:effectLst/>
                <a:latin typeface="var(--_rs-typography-font-family)"/>
              </a:rPr>
              <a:t>Community Edition</a:t>
            </a:r>
            <a:endParaRPr lang="en-US" altLang="zh-CN" b="1" i="0" dirty="0">
              <a:solidFill>
                <a:schemeClr val="bg1">
                  <a:lumMod val="65000"/>
                </a:schemeClr>
              </a:solidFill>
              <a:effectLst/>
              <a:latin typeface="var(--_rs-typography-font-family)"/>
            </a:endParaRPr>
          </a:p>
        </p:txBody>
      </p:sp>
      <p:pic>
        <p:nvPicPr>
          <p:cNvPr id="10" name="图片 9"/>
          <p:cNvPicPr>
            <a:picLocks noChangeAspect="1"/>
          </p:cNvPicPr>
          <p:nvPr/>
        </p:nvPicPr>
        <p:blipFill>
          <a:blip r:embed="rId4"/>
          <a:srcRect l="7335" t="12157" r="4658"/>
          <a:stretch>
            <a:fillRect/>
          </a:stretch>
        </p:blipFill>
        <p:spPr>
          <a:xfrm>
            <a:off x="4041421" y="1026827"/>
            <a:ext cx="5041693" cy="3056680"/>
          </a:xfrm>
          <a:prstGeom prst="rect">
            <a:avLst/>
          </a:prstGeom>
        </p:spPr>
      </p:pic>
      <p:pic>
        <p:nvPicPr>
          <p:cNvPr id="14" name="图片 13"/>
          <p:cNvPicPr>
            <a:picLocks noChangeAspect="1"/>
          </p:cNvPicPr>
          <p:nvPr/>
        </p:nvPicPr>
        <p:blipFill>
          <a:blip r:embed="rId5"/>
          <a:srcRect l="-848" t="582" r="-962" b="-1"/>
          <a:stretch>
            <a:fillRect/>
          </a:stretch>
        </p:blipFill>
        <p:spPr>
          <a:xfrm>
            <a:off x="110112" y="4003218"/>
            <a:ext cx="3931309" cy="2629002"/>
          </a:xfrm>
          <a:prstGeom prst="rect">
            <a:avLst/>
          </a:prstGeom>
        </p:spPr>
      </p:pic>
      <p:pic>
        <p:nvPicPr>
          <p:cNvPr id="16" name="图片 15"/>
          <p:cNvPicPr>
            <a:picLocks noChangeAspect="1"/>
          </p:cNvPicPr>
          <p:nvPr/>
        </p:nvPicPr>
        <p:blipFill>
          <a:blip r:embed="rId6"/>
          <a:srcRect r="4590" b="15054"/>
          <a:stretch>
            <a:fillRect/>
          </a:stretch>
        </p:blipFill>
        <p:spPr>
          <a:xfrm>
            <a:off x="4368573" y="4003218"/>
            <a:ext cx="4620066" cy="2606525"/>
          </a:xfrm>
          <a:prstGeom prst="rect">
            <a:avLst/>
          </a:prstGeom>
        </p:spPr>
      </p:pic>
      <p:sp>
        <p:nvSpPr>
          <p:cNvPr id="17" name="文本框 16"/>
          <p:cNvSpPr txBox="1"/>
          <p:nvPr/>
        </p:nvSpPr>
        <p:spPr>
          <a:xfrm>
            <a:off x="3422035" y="4956687"/>
            <a:ext cx="344450" cy="458908"/>
          </a:xfrm>
          <a:prstGeom prst="rect">
            <a:avLst/>
          </a:prstGeom>
          <a:noFill/>
          <a:ln>
            <a:solidFill>
              <a:srgbClr val="FF0000"/>
            </a:solidFill>
          </a:ln>
        </p:spPr>
        <p:txBody>
          <a:bodyPr wrap="square">
            <a:spAutoFit/>
          </a:bodyPr>
          <a:lstStyle/>
          <a:p>
            <a:pPr>
              <a:lnSpc>
                <a:spcPct val="150000"/>
              </a:lnSpc>
            </a:pPr>
            <a:r>
              <a:rPr lang="en-US" altLang="zh-CN" dirty="0">
                <a:solidFill>
                  <a:srgbClr val="FF0000"/>
                </a:solidFill>
              </a:rPr>
              <a:t>1</a:t>
            </a:r>
            <a:endParaRPr lang="en-US" altLang="zh-CN" dirty="0">
              <a:solidFill>
                <a:srgbClr val="FF0000"/>
              </a:solidFill>
            </a:endParaRPr>
          </a:p>
        </p:txBody>
      </p:sp>
      <p:sp>
        <p:nvSpPr>
          <p:cNvPr id="18" name="文本框 17"/>
          <p:cNvSpPr txBox="1"/>
          <p:nvPr/>
        </p:nvSpPr>
        <p:spPr>
          <a:xfrm>
            <a:off x="8689438" y="4956687"/>
            <a:ext cx="344450" cy="458908"/>
          </a:xfrm>
          <a:prstGeom prst="rect">
            <a:avLst/>
          </a:prstGeom>
          <a:noFill/>
          <a:ln>
            <a:solidFill>
              <a:srgbClr val="FF0000"/>
            </a:solidFill>
          </a:ln>
        </p:spPr>
        <p:txBody>
          <a:bodyPr wrap="square">
            <a:spAutoFit/>
          </a:bodyPr>
          <a:lstStyle/>
          <a:p>
            <a:pPr>
              <a:lnSpc>
                <a:spcPct val="150000"/>
              </a:lnSpc>
            </a:pPr>
            <a:r>
              <a:rPr lang="en-US" altLang="zh-CN" dirty="0">
                <a:solidFill>
                  <a:srgbClr val="FF0000"/>
                </a:solidFill>
              </a:rPr>
              <a:t>2</a:t>
            </a:r>
            <a:endParaRPr lang="en-US" altLang="zh-CN"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964756" cy="646331"/>
          </a:xfrm>
          <a:prstGeom prst="rect">
            <a:avLst/>
          </a:prstGeom>
          <a:noFill/>
        </p:spPr>
        <p:txBody>
          <a:bodyPr wrap="square" rtlCol="0">
            <a:spAutoFit/>
          </a:bodyPr>
          <a:lstStyle/>
          <a:p>
            <a:r>
              <a:rPr lang="zh-CN" altLang="en-US" sz="3600" dirty="0">
                <a:solidFill>
                  <a:srgbClr val="002060"/>
                </a:solidFill>
                <a:latin typeface="+mn-ea"/>
              </a:rPr>
              <a:t>可选安装 </a:t>
            </a:r>
            <a:r>
              <a:rPr lang="en-US" altLang="zh-CN" sz="3600" dirty="0">
                <a:solidFill>
                  <a:srgbClr val="002060"/>
                </a:solidFill>
                <a:latin typeface="+mn-ea"/>
              </a:rPr>
              <a:t>PyCharm</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2" name="图片 11"/>
          <p:cNvPicPr>
            <a:picLocks noChangeAspect="1"/>
          </p:cNvPicPr>
          <p:nvPr/>
        </p:nvPicPr>
        <p:blipFill>
          <a:blip r:embed="rId2"/>
          <a:stretch>
            <a:fillRect/>
          </a:stretch>
        </p:blipFill>
        <p:spPr>
          <a:xfrm>
            <a:off x="474660" y="2068531"/>
            <a:ext cx="7555232" cy="3619077"/>
          </a:xfrm>
          <a:prstGeom prst="rect">
            <a:avLst/>
          </a:prstGeom>
          <a:ln>
            <a:noFill/>
          </a:ln>
          <a:effectLst>
            <a:outerShdw blurRad="292100" dist="139700" dir="2700000" algn="tl" rotWithShape="0">
              <a:srgbClr val="333333">
                <a:alpha val="65000"/>
              </a:srgbClr>
            </a:outerShdw>
          </a:effectLst>
        </p:spPr>
      </p:pic>
      <p:sp>
        <p:nvSpPr>
          <p:cNvPr id="15" name="文本框 14"/>
          <p:cNvSpPr txBox="1"/>
          <p:nvPr/>
        </p:nvSpPr>
        <p:spPr>
          <a:xfrm>
            <a:off x="208212" y="1169451"/>
            <a:ext cx="8041948" cy="923330"/>
          </a:xfrm>
          <a:prstGeom prst="rect">
            <a:avLst/>
          </a:prstGeom>
          <a:noFill/>
        </p:spPr>
        <p:txBody>
          <a:bodyPr wrap="square" rtlCol="0">
            <a:spAutoFit/>
          </a:bodyPr>
          <a:lstStyle/>
          <a:p>
            <a:r>
              <a:rPr lang="zh-CN" altLang="en-US" dirty="0"/>
              <a:t>任务直接目标：</a:t>
            </a:r>
            <a:endParaRPr lang="en-US" altLang="zh-CN" dirty="0"/>
          </a:p>
          <a:p>
            <a:r>
              <a:rPr lang="en-US" altLang="zh-CN" dirty="0"/>
              <a:t>1</a:t>
            </a:r>
            <a:r>
              <a:rPr lang="zh-CN" altLang="en-US" dirty="0"/>
              <a:t>、新建一个项目，运行默认创建的</a:t>
            </a:r>
            <a:r>
              <a:rPr lang="en-US" altLang="zh-CN" dirty="0"/>
              <a:t>main.py</a:t>
            </a:r>
            <a:r>
              <a:rPr lang="zh-CN" altLang="en-US" dirty="0"/>
              <a:t>输出“</a:t>
            </a:r>
            <a:r>
              <a:rPr lang="en-US" altLang="zh-CN" dirty="0"/>
              <a:t>Hello world!</a:t>
            </a:r>
            <a:r>
              <a:rPr lang="zh-CN" altLang="en-US" dirty="0"/>
              <a:t>”</a:t>
            </a:r>
            <a:endParaRPr lang="en-US" altLang="zh-CN" dirty="0"/>
          </a:p>
          <a:p>
            <a:r>
              <a:rPr lang="en-US" altLang="zh-CN" dirty="0"/>
              <a:t>2</a:t>
            </a:r>
            <a:r>
              <a:rPr lang="zh-CN" altLang="en-US" dirty="0"/>
              <a:t>、安装人工智能代码辅助插件（我个人使用的“通义灵码”）</a:t>
            </a:r>
            <a:endParaRPr lang="zh-CN" altLang="en-US" dirty="0"/>
          </a:p>
        </p:txBody>
      </p:sp>
      <p:sp>
        <p:nvSpPr>
          <p:cNvPr id="19" name="文本框 18"/>
          <p:cNvSpPr txBox="1"/>
          <p:nvPr/>
        </p:nvSpPr>
        <p:spPr>
          <a:xfrm>
            <a:off x="275483" y="5821938"/>
            <a:ext cx="8041948" cy="646331"/>
          </a:xfrm>
          <a:prstGeom prst="rect">
            <a:avLst/>
          </a:prstGeom>
          <a:noFill/>
        </p:spPr>
        <p:txBody>
          <a:bodyPr wrap="square" rtlCol="0">
            <a:spAutoFit/>
          </a:bodyPr>
          <a:lstStyle/>
          <a:p>
            <a:r>
              <a:rPr lang="zh-CN" altLang="en-US" dirty="0">
                <a:solidFill>
                  <a:schemeClr val="tx1">
                    <a:lumMod val="50000"/>
                    <a:lumOff val="50000"/>
                  </a:schemeClr>
                </a:solidFill>
              </a:rPr>
              <a:t>提示：完成这项工作，就可以有一个稳定的编码实验环境。同时可以通过</a:t>
            </a:r>
            <a:r>
              <a:rPr lang="en-US" altLang="zh-CN" dirty="0">
                <a:solidFill>
                  <a:schemeClr val="tx1">
                    <a:lumMod val="50000"/>
                    <a:lumOff val="50000"/>
                  </a:schemeClr>
                </a:solidFill>
              </a:rPr>
              <a:t>AI</a:t>
            </a:r>
            <a:r>
              <a:rPr lang="zh-CN" altLang="en-US" dirty="0">
                <a:solidFill>
                  <a:schemeClr val="tx1">
                    <a:lumMod val="50000"/>
                    <a:lumOff val="50000"/>
                  </a:schemeClr>
                </a:solidFill>
              </a:rPr>
              <a:t>辅助你开发代码。可以试着让智能插件告诉你“怎么输出当前时间”。</a:t>
            </a:r>
            <a:endParaRPr lang="zh-CN" altLang="en-US" dirty="0">
              <a:solidFill>
                <a:schemeClr val="tx1">
                  <a:lumMod val="50000"/>
                  <a:lumOff val="50000"/>
                </a:schemeClr>
              </a:solidFill>
            </a:endParaRPr>
          </a:p>
        </p:txBody>
      </p:sp>
      <p:grpSp>
        <p:nvGrpSpPr>
          <p:cNvPr id="23" name="组合 22"/>
          <p:cNvGrpSpPr/>
          <p:nvPr/>
        </p:nvGrpSpPr>
        <p:grpSpPr>
          <a:xfrm>
            <a:off x="6190087" y="2068531"/>
            <a:ext cx="2745701" cy="3187756"/>
            <a:chOff x="6277186" y="1899762"/>
            <a:chExt cx="2392154" cy="3787846"/>
          </a:xfrm>
        </p:grpSpPr>
        <p:sp>
          <p:nvSpPr>
            <p:cNvPr id="22" name="对话气泡: 矩形 21"/>
            <p:cNvSpPr/>
            <p:nvPr/>
          </p:nvSpPr>
          <p:spPr>
            <a:xfrm>
              <a:off x="6277186" y="1899762"/>
              <a:ext cx="2392154" cy="3787846"/>
            </a:xfrm>
            <a:prstGeom prst="wedgeRectCallout">
              <a:avLst>
                <a:gd name="adj1" fmla="val -65490"/>
                <a:gd name="adj2" fmla="val -2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srcRect l="60199" t="22249"/>
            <a:stretch>
              <a:fillRect/>
            </a:stretch>
          </p:blipFill>
          <p:spPr>
            <a:xfrm>
              <a:off x="6300309" y="1959130"/>
              <a:ext cx="2345907" cy="3697922"/>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964756" cy="646331"/>
          </a:xfrm>
          <a:prstGeom prst="rect">
            <a:avLst/>
          </a:prstGeom>
          <a:noFill/>
        </p:spPr>
        <p:txBody>
          <a:bodyPr wrap="square" rtlCol="0">
            <a:spAutoFit/>
          </a:bodyPr>
          <a:lstStyle/>
          <a:p>
            <a:r>
              <a:rPr lang="zh-CN" altLang="en-US" sz="3600" dirty="0">
                <a:solidFill>
                  <a:srgbClr val="002060"/>
                </a:solidFill>
                <a:latin typeface="+mn-ea"/>
              </a:rPr>
              <a:t>讨论一下</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7" name="文本框 16"/>
          <p:cNvSpPr txBox="1"/>
          <p:nvPr/>
        </p:nvSpPr>
        <p:spPr>
          <a:xfrm>
            <a:off x="474660" y="1181486"/>
            <a:ext cx="3067883" cy="523220"/>
          </a:xfrm>
          <a:prstGeom prst="rect">
            <a:avLst/>
          </a:prstGeom>
          <a:noFill/>
        </p:spPr>
        <p:txBody>
          <a:bodyPr wrap="square">
            <a:spAutoFit/>
          </a:bodyPr>
          <a:lstStyle/>
          <a:p>
            <a:r>
              <a:rPr lang="zh-CN" altLang="en-US" sz="2800" dirty="0">
                <a:solidFill>
                  <a:srgbClr val="002060"/>
                </a:solidFill>
                <a:latin typeface="+mn-ea"/>
              </a:rPr>
              <a:t>还有什么要做的？</a:t>
            </a:r>
            <a:endParaRPr lang="zh-CN" altLang="en-US" sz="2800" dirty="0"/>
          </a:p>
        </p:txBody>
      </p:sp>
      <p:sp>
        <p:nvSpPr>
          <p:cNvPr id="20" name="文本框 19"/>
          <p:cNvSpPr txBox="1"/>
          <p:nvPr/>
        </p:nvSpPr>
        <p:spPr>
          <a:xfrm>
            <a:off x="611477" y="1704706"/>
            <a:ext cx="7170006" cy="22430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400" dirty="0">
                <a:solidFill>
                  <a:srgbClr val="002060"/>
                </a:solidFill>
                <a:latin typeface="+mn-ea"/>
              </a:rPr>
              <a:t>如何自我驱动？</a:t>
            </a:r>
            <a:endParaRPr lang="en-US" altLang="zh-CN" sz="2400" dirty="0">
              <a:solidFill>
                <a:srgbClr val="002060"/>
              </a:solidFill>
              <a:latin typeface="+mn-ea"/>
            </a:endParaRPr>
          </a:p>
          <a:p>
            <a:pPr marL="457200" indent="-457200">
              <a:lnSpc>
                <a:spcPct val="150000"/>
              </a:lnSpc>
              <a:buFont typeface="Arial" panose="020B0604020202020204" pitchFamily="34" charset="0"/>
              <a:buChar char="•"/>
            </a:pPr>
            <a:r>
              <a:rPr lang="zh-CN" altLang="en-US" sz="2400" dirty="0">
                <a:solidFill>
                  <a:srgbClr val="002060"/>
                </a:solidFill>
                <a:latin typeface="+mn-ea"/>
              </a:rPr>
              <a:t>怎么高效的做事？</a:t>
            </a:r>
            <a:endParaRPr lang="en-US" altLang="zh-CN" sz="2400" dirty="0">
              <a:solidFill>
                <a:srgbClr val="002060"/>
              </a:solidFill>
              <a:latin typeface="+mn-ea"/>
            </a:endParaRPr>
          </a:p>
          <a:p>
            <a:pPr marL="914400" lvl="1" indent="-457200">
              <a:lnSpc>
                <a:spcPct val="150000"/>
              </a:lnSpc>
              <a:buFont typeface="Arial" panose="020B0604020202020204" pitchFamily="34" charset="0"/>
              <a:buChar char="•"/>
            </a:pPr>
            <a:r>
              <a:rPr lang="zh-CN" altLang="en-US" sz="2400" dirty="0">
                <a:solidFill>
                  <a:srgbClr val="002060"/>
                </a:solidFill>
                <a:latin typeface="+mn-ea"/>
              </a:rPr>
              <a:t>如何合作？（版本控制，文档，</a:t>
            </a:r>
            <a:r>
              <a:rPr lang="en-US" altLang="zh-CN" sz="2400" dirty="0">
                <a:solidFill>
                  <a:srgbClr val="002060"/>
                </a:solidFill>
                <a:latin typeface="+mn-ea"/>
              </a:rPr>
              <a:t>PPT</a:t>
            </a:r>
            <a:r>
              <a:rPr lang="zh-CN" altLang="en-US" sz="2400" dirty="0">
                <a:solidFill>
                  <a:srgbClr val="002060"/>
                </a:solidFill>
                <a:latin typeface="+mn-ea"/>
              </a:rPr>
              <a:t>，沟通）</a:t>
            </a:r>
            <a:endParaRPr lang="en-US" altLang="zh-CN" sz="2400" dirty="0">
              <a:solidFill>
                <a:srgbClr val="002060"/>
              </a:solidFill>
              <a:latin typeface="+mn-ea"/>
            </a:endParaRPr>
          </a:p>
          <a:p>
            <a:pPr marL="914400" lvl="1" indent="-457200">
              <a:lnSpc>
                <a:spcPct val="150000"/>
              </a:lnSpc>
              <a:buFont typeface="Arial" panose="020B0604020202020204" pitchFamily="34" charset="0"/>
              <a:buChar char="•"/>
            </a:pPr>
            <a:r>
              <a:rPr lang="zh-CN" altLang="en-US" sz="2400" dirty="0">
                <a:solidFill>
                  <a:srgbClr val="002060"/>
                </a:solidFill>
                <a:latin typeface="+mn-ea"/>
              </a:rPr>
              <a:t>不要重复发明轮子，不盲从。</a:t>
            </a:r>
            <a:endParaRPr lang="zh-CN" altLang="en-US" sz="2800" dirty="0"/>
          </a:p>
        </p:txBody>
      </p:sp>
      <p:sp>
        <p:nvSpPr>
          <p:cNvPr id="22" name="文本框 21"/>
          <p:cNvSpPr txBox="1"/>
          <p:nvPr/>
        </p:nvSpPr>
        <p:spPr>
          <a:xfrm>
            <a:off x="551026" y="5676514"/>
            <a:ext cx="6812619" cy="369332"/>
          </a:xfrm>
          <a:prstGeom prst="rect">
            <a:avLst/>
          </a:prstGeom>
          <a:noFill/>
        </p:spPr>
        <p:txBody>
          <a:bodyPr wrap="square" rtlCol="0">
            <a:spAutoFit/>
          </a:bodyPr>
          <a:lstStyle/>
          <a:p>
            <a:r>
              <a:rPr lang="en-US" altLang="zh-CN" dirty="0">
                <a:solidFill>
                  <a:schemeClr val="tx1">
                    <a:lumMod val="50000"/>
                    <a:lumOff val="50000"/>
                  </a:schemeClr>
                </a:solidFill>
              </a:rPr>
              <a:t>Git</a:t>
            </a:r>
            <a:r>
              <a:rPr lang="zh-CN" altLang="en-US" dirty="0">
                <a:solidFill>
                  <a:schemeClr val="tx1">
                    <a:lumMod val="50000"/>
                    <a:lumOff val="50000"/>
                  </a:schemeClr>
                </a:solidFill>
              </a:rPr>
              <a:t>、</a:t>
            </a:r>
            <a:r>
              <a:rPr lang="en-US" altLang="zh-CN" dirty="0" err="1">
                <a:solidFill>
                  <a:schemeClr val="tx1">
                    <a:lumMod val="50000"/>
                    <a:lumOff val="50000"/>
                  </a:schemeClr>
                </a:solidFill>
              </a:rPr>
              <a:t>Hugface</a:t>
            </a:r>
            <a:r>
              <a:rPr lang="zh-CN" altLang="en-US" dirty="0">
                <a:solidFill>
                  <a:schemeClr val="tx1">
                    <a:lumMod val="50000"/>
                    <a:lumOff val="50000"/>
                  </a:schemeClr>
                </a:solidFill>
              </a:rPr>
              <a:t>、</a:t>
            </a:r>
            <a:r>
              <a:rPr lang="en-US" altLang="zh-CN" dirty="0">
                <a:solidFill>
                  <a:schemeClr val="tx1">
                    <a:lumMod val="50000"/>
                    <a:lumOff val="50000"/>
                  </a:schemeClr>
                </a:solidFill>
              </a:rPr>
              <a:t>Docker</a:t>
            </a:r>
            <a:r>
              <a:rPr lang="zh-CN" altLang="en-US" dirty="0">
                <a:solidFill>
                  <a:schemeClr val="tx1">
                    <a:lumMod val="50000"/>
                    <a:lumOff val="50000"/>
                  </a:schemeClr>
                </a:solidFill>
              </a:rPr>
              <a:t>、</a:t>
            </a:r>
            <a:r>
              <a:rPr lang="en-US" altLang="zh-CN" dirty="0">
                <a:solidFill>
                  <a:schemeClr val="tx1">
                    <a:lumMod val="50000"/>
                    <a:lumOff val="50000"/>
                  </a:schemeClr>
                </a:solidFill>
              </a:rPr>
              <a:t>Wikipedia</a:t>
            </a:r>
            <a:r>
              <a:rPr lang="zh-CN" altLang="en-US" dirty="0">
                <a:solidFill>
                  <a:schemeClr val="tx1">
                    <a:lumMod val="50000"/>
                    <a:lumOff val="50000"/>
                  </a:schemeClr>
                </a:solidFill>
              </a:rPr>
              <a:t>、知乎、百度、</a:t>
            </a:r>
            <a:r>
              <a:rPr lang="en-US" altLang="zh-CN" dirty="0" err="1">
                <a:solidFill>
                  <a:schemeClr val="tx1">
                    <a:lumMod val="50000"/>
                    <a:lumOff val="50000"/>
                  </a:schemeClr>
                </a:solidFill>
              </a:rPr>
              <a:t>Deekspeek</a:t>
            </a:r>
            <a:endParaRPr lang="zh-CN" altLang="en-US" dirty="0">
              <a:solidFill>
                <a:schemeClr val="tx1">
                  <a:lumMod val="50000"/>
                  <a:lumOff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90"/>
            <a:ext cx="9143999" cy="19155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5500" b="1" dirty="0">
                <a:solidFill>
                  <a:schemeClr val="bg1"/>
                </a:solidFill>
              </a:rPr>
              <a:t>一个简单任务</a:t>
            </a:r>
            <a:endParaRPr lang="zh-CN" altLang="en-US" sz="5500" b="1" dirty="0">
              <a:solidFill>
                <a:schemeClr val="bg1"/>
              </a:solidFill>
            </a:endParaRPr>
          </a:p>
        </p:txBody>
      </p:sp>
      <p:pic>
        <p:nvPicPr>
          <p:cNvPr id="5"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678606" y="299118"/>
            <a:ext cx="2111188" cy="589667"/>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en-US" altLang="zh-CN" sz="3600" dirty="0">
                <a:solidFill>
                  <a:srgbClr val="002060"/>
                </a:solidFill>
                <a:latin typeface="+mn-ea"/>
              </a:rPr>
              <a:t>AI</a:t>
            </a:r>
            <a:r>
              <a:rPr lang="zh-CN" altLang="en-US" sz="3600" dirty="0">
                <a:solidFill>
                  <a:srgbClr val="002060"/>
                </a:solidFill>
                <a:latin typeface="+mn-ea"/>
              </a:rPr>
              <a:t>实践</a:t>
            </a:r>
            <a:r>
              <a:rPr lang="en-US" altLang="zh-CN" sz="3600" dirty="0">
                <a:solidFill>
                  <a:srgbClr val="002060"/>
                </a:solidFill>
                <a:latin typeface="+mn-ea"/>
              </a:rPr>
              <a:t>-</a:t>
            </a:r>
            <a:r>
              <a:rPr lang="zh-CN" altLang="en-US" sz="3600" dirty="0">
                <a:solidFill>
                  <a:srgbClr val="002060"/>
                </a:solidFill>
                <a:latin typeface="+mn-ea"/>
              </a:rPr>
              <a:t>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2" name="图片 11"/>
          <p:cNvPicPr>
            <a:picLocks noChangeAspect="1"/>
          </p:cNvPicPr>
          <p:nvPr/>
        </p:nvPicPr>
        <p:blipFill>
          <a:blip r:embed="rId2"/>
          <a:srcRect b="11302"/>
          <a:stretch>
            <a:fillRect/>
          </a:stretch>
        </p:blipFill>
        <p:spPr>
          <a:xfrm>
            <a:off x="682567" y="2215773"/>
            <a:ext cx="7640640" cy="3902223"/>
          </a:xfrm>
          <a:prstGeom prst="rect">
            <a:avLst/>
          </a:prstGeom>
        </p:spPr>
      </p:pic>
      <p:sp>
        <p:nvSpPr>
          <p:cNvPr id="13" name="文本框 12"/>
          <p:cNvSpPr txBox="1"/>
          <p:nvPr/>
        </p:nvSpPr>
        <p:spPr>
          <a:xfrm>
            <a:off x="515900" y="1201346"/>
            <a:ext cx="8037550" cy="874407"/>
          </a:xfrm>
          <a:custGeom>
            <a:avLst/>
            <a:gdLst>
              <a:gd name="connsiteX0" fmla="*/ 0 w 8037550"/>
              <a:gd name="connsiteY0" fmla="*/ 0 h 874407"/>
              <a:gd name="connsiteX1" fmla="*/ 8037550 w 8037550"/>
              <a:gd name="connsiteY1" fmla="*/ 0 h 874407"/>
              <a:gd name="connsiteX2" fmla="*/ 8037550 w 8037550"/>
              <a:gd name="connsiteY2" fmla="*/ 874407 h 874407"/>
              <a:gd name="connsiteX3" fmla="*/ 0 w 8037550"/>
              <a:gd name="connsiteY3" fmla="*/ 874407 h 874407"/>
              <a:gd name="connsiteX4" fmla="*/ 0 w 8037550"/>
              <a:gd name="connsiteY4" fmla="*/ 0 h 874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550" h="874407" extrusionOk="0">
                <a:moveTo>
                  <a:pt x="0" y="0"/>
                </a:moveTo>
                <a:cubicBezTo>
                  <a:pt x="3786056" y="-5264"/>
                  <a:pt x="5597556" y="84467"/>
                  <a:pt x="8037550" y="0"/>
                </a:cubicBezTo>
                <a:cubicBezTo>
                  <a:pt x="8093910" y="96035"/>
                  <a:pt x="7989085" y="757176"/>
                  <a:pt x="8037550" y="874407"/>
                </a:cubicBezTo>
                <a:cubicBezTo>
                  <a:pt x="4937119" y="980727"/>
                  <a:pt x="1221283" y="866758"/>
                  <a:pt x="0" y="874407"/>
                </a:cubicBezTo>
                <a:cubicBezTo>
                  <a:pt x="-39681" y="665454"/>
                  <a:pt x="-6674" y="214636"/>
                  <a:pt x="0" y="0"/>
                </a:cubicBezTo>
                <a:close/>
              </a:path>
            </a:pathLst>
          </a:custGeom>
          <a:noFill/>
          <a:ln>
            <a:solidFill>
              <a:schemeClr val="accent5">
                <a:lumMod val="50000"/>
              </a:schemeClr>
            </a:solidFill>
          </a:ln>
        </p:spPr>
        <p:txBody>
          <a:bodyPr wrap="square">
            <a:spAutoFit/>
          </a:bodyPr>
          <a:lstStyle/>
          <a:p>
            <a:pPr>
              <a:lnSpc>
                <a:spcPct val="150000"/>
              </a:lnSpc>
            </a:pPr>
            <a:r>
              <a:rPr lang="zh-CN" altLang="en-US" dirty="0"/>
              <a:t>      如果我采集到一些同学的身高、体重、性别数据，我能否用这些数据构造一个？我想看看能不能用身高、体重预测性别。</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988978" cy="646331"/>
          </a:xfrm>
          <a:prstGeom prst="rect">
            <a:avLst/>
          </a:prstGeom>
          <a:noFill/>
        </p:spPr>
        <p:txBody>
          <a:bodyPr wrap="square" rtlCol="0">
            <a:spAutoFit/>
          </a:bodyPr>
          <a:lstStyle/>
          <a:p>
            <a:r>
              <a:rPr lang="en-US" altLang="zh-CN" sz="3600" dirty="0">
                <a:solidFill>
                  <a:srgbClr val="002060"/>
                </a:solidFill>
                <a:latin typeface="+mn-ea"/>
              </a:rPr>
              <a:t>AI</a:t>
            </a:r>
            <a:r>
              <a:rPr lang="zh-CN" altLang="en-US" sz="3600" dirty="0">
                <a:solidFill>
                  <a:srgbClr val="002060"/>
                </a:solidFill>
                <a:latin typeface="+mn-ea"/>
              </a:rPr>
              <a:t>实践</a:t>
            </a:r>
            <a:r>
              <a:rPr lang="en-US" altLang="zh-CN" sz="3600" dirty="0">
                <a:solidFill>
                  <a:srgbClr val="002060"/>
                </a:solidFill>
                <a:latin typeface="+mn-ea"/>
              </a:rPr>
              <a:t>-</a:t>
            </a:r>
            <a:r>
              <a:rPr lang="zh-CN" altLang="en-US" sz="3600" dirty="0">
                <a:solidFill>
                  <a:srgbClr val="002060"/>
                </a:solidFill>
                <a:latin typeface="+mn-ea"/>
              </a:rPr>
              <a:t>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13" name="文本框 12"/>
              <p:cNvSpPr txBox="1"/>
              <p:nvPr/>
            </p:nvSpPr>
            <p:spPr>
              <a:xfrm>
                <a:off x="371067" y="1201345"/>
                <a:ext cx="4926797" cy="5540684"/>
              </a:xfrm>
              <a:prstGeom prst="rect">
                <a:avLst/>
              </a:prstGeom>
              <a:noFill/>
              <a:ln>
                <a:solidFill>
                  <a:schemeClr val="accent5">
                    <a:lumMod val="50000"/>
                  </a:schemeClr>
                </a:solidFill>
              </a:ln>
            </p:spPr>
            <p:txBody>
              <a:bodyPr wrap="square">
                <a:spAutoFit/>
              </a:bodyPr>
              <a:lstStyle/>
              <a:p>
                <a:pPr>
                  <a:lnSpc>
                    <a:spcPct val="150000"/>
                  </a:lnSpc>
                </a:pPr>
                <a:r>
                  <a:rPr lang="zh-CN" altLang="en-US" dirty="0"/>
                  <a:t>      单层</a:t>
                </a:r>
                <a:r>
                  <a:rPr lang="zh-CN" altLang="en-US" b="1" dirty="0"/>
                  <a:t>感知机</a:t>
                </a:r>
                <a:r>
                  <a:rPr lang="zh-CN" altLang="en-US" dirty="0"/>
                  <a:t>（</a:t>
                </a:r>
                <a:r>
                  <a:rPr lang="en-US" altLang="zh-CN" dirty="0"/>
                  <a:t>Single-Layer Perceptron</a:t>
                </a:r>
                <a:r>
                  <a:rPr lang="zh-CN" altLang="en-US" dirty="0"/>
                  <a:t>，</a:t>
                </a:r>
                <a:r>
                  <a:rPr lang="en-US" altLang="zh-CN" dirty="0"/>
                  <a:t>SLP</a:t>
                </a:r>
                <a:r>
                  <a:rPr lang="zh-CN" altLang="en-US" dirty="0"/>
                  <a:t>） 是最早的人工神经网络模型之一，是“</a:t>
                </a:r>
                <a:r>
                  <a:rPr lang="zh-CN" altLang="en-US" dirty="0">
                    <a:solidFill>
                      <a:srgbClr val="7030A0"/>
                    </a:solidFill>
                  </a:rPr>
                  <a:t>最简单的神经网络</a:t>
                </a:r>
                <a:r>
                  <a:rPr lang="zh-CN" altLang="en-US" dirty="0"/>
                  <a:t>”结构。</a:t>
                </a:r>
                <a:endParaRPr lang="en-US" altLang="zh-CN" dirty="0"/>
              </a:p>
              <a:p>
                <a:pPr>
                  <a:lnSpc>
                    <a:spcPct val="150000"/>
                  </a:lnSpc>
                </a:pPr>
                <a:r>
                  <a:rPr lang="en-US" altLang="zh-CN" dirty="0"/>
                  <a:t>      </a:t>
                </a:r>
                <a:r>
                  <a:rPr lang="zh-CN" altLang="en-US" dirty="0"/>
                  <a:t>它是一个由</a:t>
                </a:r>
                <a:r>
                  <a:rPr lang="zh-CN" altLang="en-US" b="1" dirty="0"/>
                  <a:t>输入层</a:t>
                </a:r>
                <a:r>
                  <a:rPr lang="zh-CN" altLang="en-US" dirty="0"/>
                  <a:t>和</a:t>
                </a:r>
                <a:r>
                  <a:rPr lang="zh-CN" altLang="en-US" b="1" dirty="0"/>
                  <a:t>输出元</a:t>
                </a:r>
                <a:r>
                  <a:rPr lang="zh-CN" altLang="en-US" dirty="0"/>
                  <a:t>组成的前馈神经网络，每个神经元（或节点）通过加权连接相互连接。它是一种线性分类器，它基于将一组权重与特征向量相结合的线性预测函数进行分类预测。</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𝑛</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pPr>
                  <a:lnSpc>
                    <a:spcPct val="150000"/>
                  </a:lnSpc>
                </a:pPr>
                <a:r>
                  <a:rPr lang="zh-CN" altLang="en-US" dirty="0"/>
                  <a:t>     一般</a:t>
                </a:r>
                <a:r>
                  <a:rPr lang="en-US" altLang="zh-CN" dirty="0"/>
                  <a:t>y</a:t>
                </a:r>
                <a:r>
                  <a:rPr lang="zh-CN" altLang="en-US" dirty="0"/>
                  <a:t>还包含激活函数，采用阶跃函数</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f</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𝑦</m:t>
                          </m:r>
                        </m:e>
                      </m:d>
                      <m:r>
                        <a:rPr lang="en-US" altLang="zh-CN" b="0" i="1" dirty="0"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&lt;</m:t>
                              </m:r>
                              <m:r>
                                <a:rPr lang="en-US" altLang="zh-CN" b="0" i="1" smtClean="0">
                                  <a:latin typeface="Cambria Math" panose="02040503050406030204" pitchFamily="18" charset="0"/>
                                </a:rPr>
                                <m:t>0</m:t>
                              </m:r>
                            </m:e>
                          </m:eqArr>
                        </m:e>
                      </m:d>
                    </m:oMath>
                  </m:oMathPara>
                </a14:m>
                <a:endParaRPr lang="en-US" altLang="zh-CN" dirty="0"/>
              </a:p>
              <a:p>
                <a:pPr>
                  <a:lnSpc>
                    <a:spcPct val="150000"/>
                  </a:lnSpc>
                </a:pPr>
                <a:r>
                  <a:rPr lang="zh-CN" altLang="en-US" dirty="0"/>
                  <a:t>单层感知器适用于简单的</a:t>
                </a:r>
                <a:r>
                  <a:rPr lang="zh-CN" altLang="en-US" b="1" dirty="0"/>
                  <a:t>二分类问题。</a:t>
                </a:r>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371067" y="1201345"/>
                <a:ext cx="4926797" cy="5540684"/>
              </a:xfrm>
              <a:prstGeom prst="rect">
                <a:avLst/>
              </a:prstGeom>
              <a:blipFill rotWithShape="1">
                <a:blip r:embed="rId2"/>
                <a:stretch>
                  <a:fillRect l="-108" t="-90" r="-89" b="-76"/>
                </a:stretch>
              </a:blipFill>
              <a:ln>
                <a:solidFill>
                  <a:schemeClr val="accent5">
                    <a:lumMod val="50000"/>
                  </a:schemeClr>
                </a:solidFill>
              </a:ln>
            </p:spPr>
            <p:txBody>
              <a:bodyPr/>
              <a:lstStyle/>
              <a:p>
                <a:r>
                  <a:rPr lang="zh-CN" altLang="en-US">
                    <a:noFill/>
                  </a:rPr>
                  <a:t> </a:t>
                </a:r>
              </a:p>
            </p:txBody>
          </p:sp>
        </mc:Fallback>
      </mc:AlternateContent>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546" y="1201345"/>
            <a:ext cx="3603828" cy="238593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5421546" y="3669379"/>
            <a:ext cx="3603828" cy="2074735"/>
          </a:xfrm>
          <a:prstGeom prst="rect">
            <a:avLst/>
          </a:prstGeom>
          <a:noFill/>
          <a:ln>
            <a:solidFill>
              <a:srgbClr val="66CCFF"/>
            </a:solidFill>
          </a:ln>
        </p:spPr>
        <p:txBody>
          <a:bodyPr wrap="square">
            <a:spAutoFit/>
          </a:bodyPr>
          <a:lstStyle/>
          <a:p>
            <a:pPr>
              <a:lnSpc>
                <a:spcPct val="150000"/>
              </a:lnSpc>
            </a:pPr>
            <a:r>
              <a:rPr lang="zh-CN" altLang="en-US" sz="1400" dirty="0"/>
              <a:t>凡事都有一个但是：</a:t>
            </a:r>
            <a:endParaRPr lang="en-US" altLang="zh-CN" sz="1400" dirty="0"/>
          </a:p>
          <a:p>
            <a:pPr>
              <a:lnSpc>
                <a:spcPct val="150000"/>
              </a:lnSpc>
            </a:pPr>
            <a:r>
              <a:rPr lang="zh-CN" altLang="en-US" sz="1400" dirty="0"/>
              <a:t>      但是由于感知器的简单结构，无法识别许多类别的模式。这导致神经网络研究领域停滞多年，</a:t>
            </a:r>
            <a:r>
              <a:rPr lang="zh-CN" altLang="en-US" sz="1400" b="1" dirty="0"/>
              <a:t>直到人们认识到具有两层或多层的前馈神经网络比具有一层的感知器具有更强的处理能力</a:t>
            </a:r>
            <a:r>
              <a:rPr lang="zh-CN" altLang="en-US" b="1" dirty="0"/>
              <a:t>。</a:t>
            </a:r>
            <a:endParaRPr lang="en-US" altLang="zh-CN"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984454" cy="646331"/>
          </a:xfrm>
          <a:prstGeom prst="rect">
            <a:avLst/>
          </a:prstGeom>
          <a:noFill/>
        </p:spPr>
        <p:txBody>
          <a:bodyPr wrap="square" rtlCol="0">
            <a:spAutoFit/>
          </a:bodyPr>
          <a:lstStyle/>
          <a:p>
            <a:r>
              <a:rPr lang="zh-CN" altLang="en-US" sz="3600" dirty="0">
                <a:solidFill>
                  <a:srgbClr val="002060"/>
                </a:solidFill>
                <a:latin typeface="+mn-ea"/>
              </a:rPr>
              <a:t>欢迎一起学</a:t>
            </a:r>
            <a:r>
              <a:rPr lang="en-US" altLang="zh-CN" sz="3600" dirty="0">
                <a:solidFill>
                  <a:srgbClr val="002060"/>
                </a:solidFill>
                <a:latin typeface="+mn-ea"/>
              </a:rPr>
              <a:t>AI</a:t>
            </a:r>
            <a:endParaRPr lang="zh-CN" altLang="en-US" sz="3600" dirty="0">
              <a:solidFill>
                <a:srgbClr val="002060"/>
              </a:solidFill>
              <a:latin typeface="+mn-ea"/>
            </a:endParaRPr>
          </a:p>
        </p:txBody>
      </p:sp>
      <p:sp>
        <p:nvSpPr>
          <p:cNvPr id="8" name="Rectangle 3"/>
          <p:cNvSpPr txBox="1">
            <a:spLocks noChangeArrowheads="1"/>
          </p:cNvSpPr>
          <p:nvPr/>
        </p:nvSpPr>
        <p:spPr bwMode="auto">
          <a:xfrm>
            <a:off x="1549236" y="1642851"/>
            <a:ext cx="3658393" cy="2014278"/>
          </a:xfrm>
          <a:prstGeom prst="rect">
            <a:avLst/>
          </a:prstGeom>
          <a:noFill/>
          <a:ln w="9525">
            <a:noFill/>
            <a:miter lim="800000"/>
          </a:ln>
        </p:spPr>
        <p:txBody>
          <a:bodyPr/>
          <a:lstStyle/>
          <a:p>
            <a:pPr marL="1163955" indent="-1163955" eaLnBrk="1" hangingPunct="1">
              <a:lnSpc>
                <a:spcPct val="150000"/>
              </a:lnSpc>
              <a:spcBef>
                <a:spcPct val="20000"/>
              </a:spcBef>
              <a:buClr>
                <a:schemeClr val="folHlink"/>
              </a:buClr>
              <a:buSzPct val="60000"/>
              <a:buFont typeface="Wingdings" panose="05000000000000000000" pitchFamily="2" charset="2"/>
              <a:buNone/>
              <a:defRPr/>
            </a:pPr>
            <a:r>
              <a:rPr lang="zh-CN" altLang="en-US" b="1" dirty="0">
                <a:latin typeface="Times New Roman" panose="02020603050405020304" pitchFamily="18" charset="0"/>
                <a:ea typeface="宋体" panose="02010600030101010101" pitchFamily="2" charset="-122"/>
              </a:rPr>
              <a:t>地址</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工业自动化系</a:t>
            </a:r>
            <a:r>
              <a:rPr lang="en-US" altLang="zh-CN" b="1" dirty="0">
                <a:latin typeface="Times New Roman" panose="02020603050405020304" pitchFamily="18" charset="0"/>
                <a:ea typeface="宋体" panose="02010600030101010101" pitchFamily="2" charset="-122"/>
              </a:rPr>
              <a:t>112</a:t>
            </a:r>
            <a:r>
              <a:rPr lang="zh-CN" altLang="en-US" b="1" dirty="0">
                <a:latin typeface="Times New Roman" panose="02020603050405020304" pitchFamily="18" charset="0"/>
                <a:ea typeface="宋体" panose="02010600030101010101" pitchFamily="2" charset="-122"/>
              </a:rPr>
              <a:t>房间</a:t>
            </a:r>
            <a:endParaRPr lang="en-US" altLang="zh-CN" dirty="0">
              <a:latin typeface="Times New Roman" panose="02020603050405020304" pitchFamily="18" charset="0"/>
              <a:ea typeface="宋体" panose="02010600030101010101" pitchFamily="2" charset="-122"/>
            </a:endParaRPr>
          </a:p>
          <a:p>
            <a:pPr eaLnBrk="1" hangingPunct="1">
              <a:lnSpc>
                <a:spcPct val="150000"/>
              </a:lnSpc>
              <a:defRPr/>
            </a:pPr>
            <a:r>
              <a:rPr lang="zh-CN" altLang="en-US" b="1" dirty="0">
                <a:latin typeface="Times New Roman" panose="02020603050405020304" pitchFamily="18" charset="0"/>
                <a:ea typeface="宋体" panose="02010600030101010101" pitchFamily="2" charset="-122"/>
              </a:rPr>
              <a:t>电话</a:t>
            </a:r>
            <a:r>
              <a:rPr lang="en-US" altLang="zh-CN" b="1"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029-82668666-2212</a:t>
            </a:r>
            <a:endParaRPr lang="en-US" altLang="zh-CN" dirty="0">
              <a:latin typeface="Times New Roman" panose="02020603050405020304" pitchFamily="18" charset="0"/>
              <a:ea typeface="宋体" panose="02010600030101010101" pitchFamily="2" charset="-122"/>
            </a:endParaRPr>
          </a:p>
          <a:p>
            <a:pPr eaLnBrk="1" hangingPunct="1">
              <a:lnSpc>
                <a:spcPct val="150000"/>
              </a:lnSpc>
              <a:defRPr/>
            </a:pPr>
            <a:r>
              <a:rPr lang="zh-CN" altLang="en-US" b="1" dirty="0">
                <a:latin typeface="Times New Roman" panose="02020603050405020304" pitchFamily="18" charset="0"/>
                <a:ea typeface="宋体" panose="02010600030101010101" pitchFamily="2" charset="-122"/>
              </a:rPr>
              <a:t>手机：</a:t>
            </a:r>
            <a:r>
              <a:rPr lang="en-US" altLang="zh-CN" dirty="0">
                <a:latin typeface="Times New Roman" panose="02020603050405020304" pitchFamily="18" charset="0"/>
                <a:ea typeface="宋体" panose="02010600030101010101" pitchFamily="2" charset="-122"/>
              </a:rPr>
              <a:t>13991193207</a:t>
            </a:r>
            <a:endParaRPr lang="en-US" altLang="zh-CN" dirty="0">
              <a:latin typeface="Times New Roman" panose="02020603050405020304" pitchFamily="18" charset="0"/>
              <a:ea typeface="宋体" panose="02010600030101010101" pitchFamily="2" charset="-122"/>
            </a:endParaRPr>
          </a:p>
          <a:p>
            <a:pPr eaLnBrk="1" hangingPunct="1">
              <a:lnSpc>
                <a:spcPct val="150000"/>
              </a:lnSpc>
              <a:spcBef>
                <a:spcPct val="20000"/>
              </a:spcBef>
              <a:buClr>
                <a:schemeClr val="folHlink"/>
              </a:buClr>
              <a:buSzPct val="60000"/>
              <a:buFont typeface="Wingdings" panose="05000000000000000000" pitchFamily="2" charset="2"/>
              <a:buNone/>
              <a:defRPr/>
            </a:pPr>
            <a:r>
              <a:rPr lang="zh-CN" altLang="en-US" b="1" dirty="0">
                <a:latin typeface="Times New Roman" panose="02020603050405020304" pitchFamily="18" charset="0"/>
                <a:ea typeface="宋体" panose="02010600030101010101" pitchFamily="2" charset="-122"/>
              </a:rPr>
              <a:t>邮箱</a:t>
            </a:r>
            <a:r>
              <a:rPr lang="en-US" altLang="zh-CN" b="1" dirty="0">
                <a:latin typeface="Times New Roman" panose="02020603050405020304" pitchFamily="18" charset="0"/>
                <a:ea typeface="宋体" panose="02010600030101010101" pitchFamily="2" charset="-122"/>
              </a:rPr>
              <a:t>:   </a:t>
            </a:r>
            <a:r>
              <a:rPr lang="en-US" altLang="zh-CN" dirty="0">
                <a:solidFill>
                  <a:srgbClr val="0000FF"/>
                </a:solidFill>
                <a:latin typeface="Times New Roman" panose="02020603050405020304" pitchFamily="18" charset="0"/>
                <a:ea typeface="宋体" panose="02010600030101010101" pitchFamily="2" charset="-122"/>
              </a:rPr>
              <a:t>huicao@mail.xjtu.edu.cn</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0" name="文本框 9"/>
          <p:cNvSpPr txBox="1"/>
          <p:nvPr/>
        </p:nvSpPr>
        <p:spPr>
          <a:xfrm>
            <a:off x="1254711" y="4107506"/>
            <a:ext cx="4572000" cy="1286250"/>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宋体" panose="02010600030101010101" pitchFamily="2" charset="-122"/>
              </a:rPr>
              <a:t>地址：东一楼 西</a:t>
            </a:r>
            <a:r>
              <a:rPr lang="en-US" altLang="zh-CN" b="1" dirty="0">
                <a:latin typeface="Times New Roman" panose="02020603050405020304" pitchFamily="18" charset="0"/>
                <a:ea typeface="宋体" panose="02010600030101010101" pitchFamily="2" charset="-122"/>
              </a:rPr>
              <a:t>247 	</a:t>
            </a:r>
            <a:endParaRPr lang="en-US" altLang="zh-CN" b="1" dirty="0">
              <a:latin typeface="Times New Roman" panose="02020603050405020304" pitchFamily="18" charset="0"/>
              <a:ea typeface="宋体" panose="02010600030101010101" pitchFamily="2" charset="-122"/>
            </a:endParaRPr>
          </a:p>
          <a:p>
            <a:pPr>
              <a:lnSpc>
                <a:spcPct val="150000"/>
              </a:lnSpc>
            </a:pPr>
            <a:r>
              <a:rPr lang="zh-CN" altLang="en-US" b="1" dirty="0">
                <a:latin typeface="Times New Roman" panose="02020603050405020304" pitchFamily="18" charset="0"/>
                <a:ea typeface="宋体" panose="02010600030101010101" pitchFamily="2" charset="-122"/>
              </a:rPr>
              <a:t>电话：</a:t>
            </a:r>
            <a:r>
              <a:rPr lang="en-US" altLang="zh-CN" b="1" dirty="0">
                <a:latin typeface="Times New Roman" panose="02020603050405020304" pitchFamily="18" charset="0"/>
                <a:ea typeface="宋体" panose="02010600030101010101" pitchFamily="2" charset="-122"/>
              </a:rPr>
              <a:t>13772041906</a:t>
            </a:r>
            <a:endParaRPr lang="en-US" altLang="zh-CN" b="1" dirty="0">
              <a:latin typeface="Times New Roman" panose="02020603050405020304" pitchFamily="18" charset="0"/>
              <a:ea typeface="宋体" panose="02010600030101010101" pitchFamily="2" charset="-122"/>
            </a:endParaRPr>
          </a:p>
          <a:p>
            <a:pPr>
              <a:lnSpc>
                <a:spcPct val="150000"/>
              </a:lnSpc>
            </a:pPr>
            <a:r>
              <a:rPr lang="zh-CN" altLang="en-US" b="1" dirty="0">
                <a:latin typeface="Times New Roman" panose="02020603050405020304" pitchFamily="18" charset="0"/>
                <a:ea typeface="宋体" panose="02010600030101010101" pitchFamily="2" charset="-122"/>
              </a:rPr>
              <a:t>邮箱：</a:t>
            </a:r>
            <a:r>
              <a:rPr lang="en-US" altLang="zh-CN" dirty="0">
                <a:solidFill>
                  <a:srgbClr val="0000FF"/>
                </a:solidFill>
                <a:latin typeface="Times New Roman" panose="02020603050405020304" pitchFamily="18" charset="0"/>
                <a:ea typeface="宋体" panose="02010600030101010101" pitchFamily="2" charset="-122"/>
                <a:hlinkClick r:id="rId2"/>
              </a:rPr>
              <a:t>wangchao2018@xjtu.edu.cn</a:t>
            </a:r>
            <a:endParaRPr lang="en-US" altLang="zh-CN" dirty="0">
              <a:solidFill>
                <a:srgbClr val="0000FF"/>
              </a:solidFill>
              <a:latin typeface="Times New Roman" panose="02020603050405020304" pitchFamily="18" charset="0"/>
              <a:ea typeface="宋体" panose="02010600030101010101" pitchFamily="2" charset="-122"/>
            </a:endParaRPr>
          </a:p>
        </p:txBody>
      </p:sp>
      <p:sp>
        <p:nvSpPr>
          <p:cNvPr id="13" name="文本框 12"/>
          <p:cNvSpPr txBox="1"/>
          <p:nvPr/>
        </p:nvSpPr>
        <p:spPr>
          <a:xfrm>
            <a:off x="789533" y="3657129"/>
            <a:ext cx="4572000" cy="495585"/>
          </a:xfrm>
          <a:prstGeom prst="rect">
            <a:avLst/>
          </a:prstGeom>
          <a:noFill/>
        </p:spPr>
        <p:txBody>
          <a:bodyPr wrap="square">
            <a:spAutoFit/>
          </a:bodyPr>
          <a:lstStyle/>
          <a:p>
            <a:pPr>
              <a:lnSpc>
                <a:spcPct val="150000"/>
              </a:lnSpc>
            </a:pPr>
            <a:r>
              <a:rPr lang="zh-CN" altLang="en-US" sz="2000" b="1" dirty="0">
                <a:latin typeface="Times New Roman" panose="02020603050405020304" pitchFamily="18" charset="0"/>
                <a:ea typeface="宋体" panose="02010600030101010101" pitchFamily="2" charset="-122"/>
              </a:rPr>
              <a:t>王超 工程师：</a:t>
            </a:r>
            <a:endParaRPr lang="en-US" altLang="zh-CN" sz="2000" b="1" dirty="0">
              <a:latin typeface="Times New Roman" panose="02020603050405020304" pitchFamily="18" charset="0"/>
              <a:ea typeface="宋体" panose="02010600030101010101" pitchFamily="2" charset="-122"/>
            </a:endParaRPr>
          </a:p>
        </p:txBody>
      </p:sp>
      <p:sp>
        <p:nvSpPr>
          <p:cNvPr id="14" name="文本框 13"/>
          <p:cNvSpPr txBox="1"/>
          <p:nvPr/>
        </p:nvSpPr>
        <p:spPr>
          <a:xfrm>
            <a:off x="896499" y="1195303"/>
            <a:ext cx="4572000" cy="495585"/>
          </a:xfrm>
          <a:prstGeom prst="rect">
            <a:avLst/>
          </a:prstGeom>
          <a:noFill/>
        </p:spPr>
        <p:txBody>
          <a:bodyPr wrap="square">
            <a:spAutoFit/>
          </a:bodyPr>
          <a:lstStyle/>
          <a:p>
            <a:pPr>
              <a:lnSpc>
                <a:spcPct val="150000"/>
              </a:lnSpc>
            </a:pPr>
            <a:r>
              <a:rPr lang="zh-CN" altLang="en-US" sz="2000" b="1" dirty="0">
                <a:latin typeface="Times New Roman" panose="02020603050405020304" pitchFamily="18" charset="0"/>
                <a:ea typeface="宋体" panose="02010600030101010101" pitchFamily="2" charset="-122"/>
              </a:rPr>
              <a:t>曹晖 教授：</a:t>
            </a:r>
            <a:endParaRPr lang="en-US" altLang="zh-CN" sz="2000" b="1" dirty="0">
              <a:latin typeface="Times New Roman" panose="02020603050405020304" pitchFamily="18" charset="0"/>
              <a:ea typeface="宋体" panose="02010600030101010101" pitchFamily="2" charset="-122"/>
            </a:endParaRPr>
          </a:p>
        </p:txBody>
      </p:sp>
      <p:sp>
        <p:nvSpPr>
          <p:cNvPr id="16" name="灯片编号占位符 15"/>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74659" y="3695879"/>
            <a:ext cx="8459791" cy="2919372"/>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74660" y="981075"/>
            <a:ext cx="8459791" cy="2714804"/>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10" name="文本框 9"/>
              <p:cNvSpPr txBox="1"/>
              <p:nvPr/>
            </p:nvSpPr>
            <p:spPr>
              <a:xfrm>
                <a:off x="599033" y="1908914"/>
                <a:ext cx="4572000" cy="1695721"/>
              </a:xfrm>
              <a:prstGeom prst="rect">
                <a:avLst/>
              </a:prstGeom>
              <a:noFill/>
            </p:spPr>
            <p:txBody>
              <a:bodyPr wrap="square">
                <a:spAutoFit/>
              </a:bodyPr>
              <a:lstStyle/>
              <a:p>
                <a:pPr algn="l">
                  <a:lnSpc>
                    <a:spcPct val="150000"/>
                  </a:lnSpc>
                </a:pPr>
                <a:r>
                  <a:rPr lang="en-US" altLang="zh-CN" b="1" i="0" dirty="0">
                    <a:solidFill>
                      <a:srgbClr val="404040"/>
                    </a:solidFill>
                    <a:effectLst/>
                    <a:latin typeface="Inter"/>
                  </a:rPr>
                  <a:t>2</a:t>
                </a:r>
                <a:r>
                  <a:rPr lang="zh-CN" altLang="en-US" b="1" i="0" dirty="0">
                    <a:solidFill>
                      <a:srgbClr val="404040"/>
                    </a:solidFill>
                    <a:effectLst/>
                    <a:latin typeface="Inter"/>
                  </a:rPr>
                  <a:t>、模型设计：</a:t>
                </a:r>
                <a:endParaRPr lang="zh-CN" altLang="en-US" b="1" i="0" dirty="0">
                  <a:solidFill>
                    <a:srgbClr val="404040"/>
                  </a:solidFill>
                  <a:effectLst/>
                  <a:latin typeface="Inter"/>
                </a:endParaRPr>
              </a:p>
              <a:p>
                <a:pPr marL="285750" indent="-285750" algn="l">
                  <a:buFont typeface="Arial" panose="020B0604020202020204" pitchFamily="34" charset="0"/>
                  <a:buChar char="•"/>
                </a:pPr>
                <a:r>
                  <a:rPr lang="zh-CN" altLang="en-US" b="0" i="0" dirty="0">
                    <a:solidFill>
                      <a:srgbClr val="404040"/>
                    </a:solidFill>
                    <a:effectLst/>
                    <a:latin typeface="Inter"/>
                  </a:rPr>
                  <a:t>输入层：</a:t>
                </a:r>
                <a:r>
                  <a:rPr lang="en-US" altLang="zh-CN" b="0" i="0" dirty="0">
                    <a:solidFill>
                      <a:srgbClr val="404040"/>
                    </a:solidFill>
                    <a:effectLst/>
                    <a:latin typeface="Inter"/>
                  </a:rPr>
                  <a:t>2</a:t>
                </a:r>
                <a:r>
                  <a:rPr lang="zh-CN" altLang="en-US" b="0" i="0" dirty="0">
                    <a:solidFill>
                      <a:srgbClr val="404040"/>
                    </a:solidFill>
                    <a:effectLst/>
                    <a:latin typeface="Inter"/>
                  </a:rPr>
                  <a:t>个节点（身高、体重）。</a:t>
                </a:r>
                <a:endParaRPr lang="zh-CN" altLang="en-US" b="0" i="0" dirty="0">
                  <a:solidFill>
                    <a:srgbClr val="404040"/>
                  </a:solidFill>
                  <a:effectLst/>
                  <a:latin typeface="Inter"/>
                </a:endParaRPr>
              </a:p>
              <a:p>
                <a:pPr marL="285750" indent="-285750" algn="l">
                  <a:spcBef>
                    <a:spcPts val="300"/>
                  </a:spcBef>
                  <a:buFont typeface="Arial" panose="020B0604020202020204" pitchFamily="34" charset="0"/>
                  <a:buChar char="•"/>
                </a:pPr>
                <a:r>
                  <a:rPr lang="zh-CN" altLang="en-US" b="0" i="0" dirty="0">
                    <a:solidFill>
                      <a:srgbClr val="404040"/>
                    </a:solidFill>
                    <a:effectLst/>
                    <a:latin typeface="Inter"/>
                  </a:rPr>
                  <a:t>输出层：</a:t>
                </a:r>
                <a:r>
                  <a:rPr lang="en-US" altLang="zh-CN" b="0" i="0" dirty="0">
                    <a:solidFill>
                      <a:srgbClr val="404040"/>
                    </a:solidFill>
                    <a:effectLst/>
                    <a:latin typeface="Inter"/>
                  </a:rPr>
                  <a:t>1</a:t>
                </a:r>
                <a:r>
                  <a:rPr lang="zh-CN" altLang="en-US" b="0" i="0" dirty="0">
                    <a:solidFill>
                      <a:srgbClr val="404040"/>
                    </a:solidFill>
                    <a:effectLst/>
                    <a:latin typeface="Inter"/>
                  </a:rPr>
                  <a:t>个节点（性别，</a:t>
                </a:r>
                <a:r>
                  <a:rPr lang="en-US" altLang="zh-CN" b="0" i="0" dirty="0">
                    <a:solidFill>
                      <a:srgbClr val="404040"/>
                    </a:solidFill>
                    <a:effectLst/>
                    <a:latin typeface="Inter"/>
                  </a:rPr>
                  <a:t>0</a:t>
                </a:r>
                <a:r>
                  <a:rPr lang="zh-CN" altLang="en-US" b="0" i="0" dirty="0">
                    <a:solidFill>
                      <a:srgbClr val="404040"/>
                    </a:solidFill>
                    <a:effectLst/>
                    <a:latin typeface="Inter"/>
                  </a:rPr>
                  <a:t>或</a:t>
                </a:r>
                <a:r>
                  <a:rPr lang="en-US" altLang="zh-CN" b="0" i="0" dirty="0">
                    <a:solidFill>
                      <a:srgbClr val="404040"/>
                    </a:solidFill>
                    <a:effectLst/>
                    <a:latin typeface="Inter"/>
                  </a:rPr>
                  <a:t>1</a:t>
                </a:r>
                <a:r>
                  <a:rPr lang="zh-CN" altLang="en-US" b="0" i="0" dirty="0">
                    <a:solidFill>
                      <a:srgbClr val="404040"/>
                    </a:solidFill>
                    <a:effectLst/>
                    <a:latin typeface="Inter"/>
                  </a:rPr>
                  <a:t>）。</a:t>
                </a:r>
                <a:endParaRPr lang="zh-CN" altLang="en-US" b="0" i="0" dirty="0">
                  <a:solidFill>
                    <a:srgbClr val="404040"/>
                  </a:solidFill>
                  <a:effectLst/>
                  <a:latin typeface="Inter"/>
                </a:endParaRPr>
              </a:p>
              <a:p>
                <a:pPr marL="285750" indent="-285750" algn="l">
                  <a:spcBef>
                    <a:spcPts val="300"/>
                  </a:spcBef>
                  <a:buFont typeface="Arial" panose="020B0604020202020204" pitchFamily="34" charset="0"/>
                  <a:buChar char="•"/>
                </a:pPr>
                <a:r>
                  <a:rPr lang="zh-CN" altLang="en-US" b="0" i="0" dirty="0">
                    <a:solidFill>
                      <a:srgbClr val="404040"/>
                    </a:solidFill>
                    <a:effectLst/>
                    <a:latin typeface="Inter"/>
                  </a:rPr>
                  <a:t>激活函数：阶跃函数</a:t>
                </a:r>
                <a:endParaRPr lang="en-US" altLang="zh-CN" b="0" i="0" dirty="0">
                  <a:solidFill>
                    <a:srgbClr val="404040"/>
                  </a:solidFill>
                  <a:effectLst/>
                  <a:latin typeface="Inter"/>
                </a:endParaRPr>
              </a:p>
              <a:p>
                <a:pPr>
                  <a:spcBef>
                    <a:spcPts val="300"/>
                  </a:spcBef>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性别</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zh-CN" altLang="en-US" i="1">
                          <a:latin typeface="Cambria Math" panose="02040503050406030204" pitchFamily="18" charset="0"/>
                        </a:rPr>
                        <m:t>身高</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r>
                        <a:rPr lang="zh-CN" altLang="en-US" i="1">
                          <a:latin typeface="Cambria Math" panose="02040503050406030204" pitchFamily="18" charset="0"/>
                        </a:rPr>
                        <m:t>体重</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p:txBody>
          </p:sp>
        </mc:Choice>
        <mc:Fallback>
          <p:sp>
            <p:nvSpPr>
              <p:cNvPr id="10" name="文本框 9"/>
              <p:cNvSpPr txBox="1">
                <a:spLocks noRot="1" noChangeAspect="1" noMove="1" noResize="1" noEditPoints="1" noAdjustHandles="1" noChangeArrowheads="1" noChangeShapeType="1" noTextEdit="1"/>
              </p:cNvSpPr>
              <p:nvPr/>
            </p:nvSpPr>
            <p:spPr>
              <a:xfrm>
                <a:off x="599033" y="1908914"/>
                <a:ext cx="4572000" cy="1695721"/>
              </a:xfrm>
              <a:prstGeom prst="rect">
                <a:avLst/>
              </a:prstGeom>
              <a:blipFill rotWithShape="1">
                <a:blip r:embed="rId2"/>
                <a:stretch>
                  <a:fillRect l="-5" t="-6" r="5" b="-2075"/>
                </a:stretch>
              </a:blipFill>
            </p:spPr>
            <p:txBody>
              <a:bodyPr/>
              <a:lstStyle/>
              <a:p>
                <a:r>
                  <a:rPr lang="zh-CN" altLang="en-US">
                    <a:noFill/>
                  </a:rPr>
                  <a:t> </a:t>
                </a:r>
              </a:p>
            </p:txBody>
          </p:sp>
        </mc:Fallback>
      </mc:AlternateContent>
      <p:sp>
        <p:nvSpPr>
          <p:cNvPr id="15" name="文本框 14"/>
          <p:cNvSpPr txBox="1"/>
          <p:nvPr/>
        </p:nvSpPr>
        <p:spPr>
          <a:xfrm>
            <a:off x="599033" y="1132858"/>
            <a:ext cx="4572000" cy="684803"/>
          </a:xfrm>
          <a:prstGeom prst="rect">
            <a:avLst/>
          </a:prstGeom>
          <a:noFill/>
        </p:spPr>
        <p:txBody>
          <a:bodyPr wrap="square">
            <a:spAutoFit/>
          </a:bodyPr>
          <a:lstStyle/>
          <a:p>
            <a:pPr algn="l">
              <a:spcBef>
                <a:spcPts val="300"/>
              </a:spcBef>
            </a:pPr>
            <a:r>
              <a:rPr lang="en-US" altLang="zh-CN" b="1" i="0" dirty="0">
                <a:solidFill>
                  <a:srgbClr val="404040"/>
                </a:solidFill>
                <a:effectLst/>
                <a:latin typeface="Inter"/>
              </a:rPr>
              <a:t>1</a:t>
            </a:r>
            <a:r>
              <a:rPr lang="zh-CN" altLang="en-US" b="1" i="0" dirty="0">
                <a:solidFill>
                  <a:srgbClr val="404040"/>
                </a:solidFill>
                <a:effectLst/>
                <a:latin typeface="Inter"/>
              </a:rPr>
              <a:t>、设置预测目标：</a:t>
            </a:r>
            <a:endParaRPr lang="en-US" altLang="zh-CN" b="1" i="0" dirty="0">
              <a:solidFill>
                <a:srgbClr val="404040"/>
              </a:solidFill>
              <a:effectLst/>
              <a:latin typeface="Inter"/>
            </a:endParaRPr>
          </a:p>
          <a:p>
            <a:pPr marL="285750" indent="-285750" algn="l">
              <a:spcBef>
                <a:spcPts val="300"/>
              </a:spcBef>
              <a:buFont typeface="Arial" panose="020B0604020202020204" pitchFamily="34" charset="0"/>
              <a:buChar char="•"/>
            </a:pPr>
            <a:r>
              <a:rPr lang="zh-CN" altLang="en-US" b="0" i="0" dirty="0">
                <a:solidFill>
                  <a:srgbClr val="404040"/>
                </a:solidFill>
                <a:effectLst/>
                <a:latin typeface="Inter"/>
              </a:rPr>
              <a:t>将“男”编码为</a:t>
            </a:r>
            <a:r>
              <a:rPr lang="en-US" altLang="zh-CN" b="0" i="0" dirty="0">
                <a:solidFill>
                  <a:srgbClr val="404040"/>
                </a:solidFill>
                <a:effectLst/>
                <a:latin typeface="Inter"/>
              </a:rPr>
              <a:t>1</a:t>
            </a:r>
            <a:r>
              <a:rPr lang="zh-CN" altLang="en-US" b="0" i="0" dirty="0">
                <a:solidFill>
                  <a:srgbClr val="404040"/>
                </a:solidFill>
                <a:effectLst/>
                <a:latin typeface="Inter"/>
              </a:rPr>
              <a:t>，将“女”编码为</a:t>
            </a:r>
            <a:r>
              <a:rPr lang="en-US" altLang="zh-CN" b="0" i="0" dirty="0">
                <a:solidFill>
                  <a:srgbClr val="404040"/>
                </a:solidFill>
                <a:effectLst/>
                <a:latin typeface="Inter"/>
              </a:rPr>
              <a:t>0</a:t>
            </a:r>
            <a:r>
              <a:rPr lang="zh-CN" altLang="en-US" b="0" i="0" dirty="0">
                <a:solidFill>
                  <a:srgbClr val="404040"/>
                </a:solidFill>
                <a:effectLst/>
                <a:latin typeface="Inter"/>
              </a:rPr>
              <a:t>。</a:t>
            </a:r>
            <a:endParaRPr lang="zh-CN" altLang="en-US" b="0" i="0" dirty="0">
              <a:solidFill>
                <a:srgbClr val="404040"/>
              </a:solidFill>
              <a:effectLst/>
              <a:latin typeface="Inter"/>
            </a:endParaRPr>
          </a:p>
        </p:txBody>
      </p:sp>
      <mc:AlternateContent xmlns:mc="http://schemas.openxmlformats.org/markup-compatibility/2006">
        <mc:Choice xmlns:a14="http://schemas.microsoft.com/office/drawing/2010/main" Requires="a14">
          <p:sp>
            <p:nvSpPr>
              <p:cNvPr id="16" name="文本框 15"/>
              <p:cNvSpPr txBox="1"/>
              <p:nvPr/>
            </p:nvSpPr>
            <p:spPr>
              <a:xfrm>
                <a:off x="4914901" y="1063175"/>
                <a:ext cx="4019550" cy="2202526"/>
              </a:xfrm>
              <a:prstGeom prst="rect">
                <a:avLst/>
              </a:prstGeom>
              <a:noFill/>
            </p:spPr>
            <p:txBody>
              <a:bodyPr wrap="square">
                <a:spAutoFit/>
              </a:bodyPr>
              <a:lstStyle/>
              <a:p>
                <a:pPr algn="l">
                  <a:lnSpc>
                    <a:spcPct val="150000"/>
                  </a:lnSpc>
                </a:pPr>
                <a:r>
                  <a:rPr lang="en-US" altLang="zh-CN" b="1" i="0" dirty="0">
                    <a:solidFill>
                      <a:srgbClr val="404040"/>
                    </a:solidFill>
                    <a:effectLst/>
                    <a:latin typeface="Inter"/>
                  </a:rPr>
                  <a:t>3</a:t>
                </a:r>
                <a:r>
                  <a:rPr lang="zh-CN" altLang="en-US" b="1" i="0" dirty="0">
                    <a:solidFill>
                      <a:srgbClr val="404040"/>
                    </a:solidFill>
                    <a:effectLst/>
                    <a:latin typeface="Inter"/>
                  </a:rPr>
                  <a:t>、要做什么：</a:t>
                </a:r>
                <a:endParaRPr lang="en-US" altLang="zh-CN" b="1" i="0" dirty="0">
                  <a:solidFill>
                    <a:srgbClr val="404040"/>
                  </a:solidFill>
                  <a:effectLst/>
                  <a:latin typeface="Inter"/>
                </a:endParaRPr>
              </a:p>
              <a:p>
                <a:pPr marL="285750" indent="-285750">
                  <a:lnSpc>
                    <a:spcPct val="150000"/>
                  </a:lnSpc>
                  <a:spcBef>
                    <a:spcPts val="300"/>
                  </a:spcBef>
                  <a:buFont typeface="Arial" panose="020B0604020202020204" pitchFamily="34" charset="0"/>
                  <a:buChar char="•"/>
                </a:pPr>
                <a:r>
                  <a:rPr lang="zh-CN" altLang="en-US" b="0" i="0" dirty="0">
                    <a:solidFill>
                      <a:srgbClr val="404040"/>
                    </a:solidFill>
                    <a:effectLst/>
                    <a:latin typeface="Inter"/>
                  </a:rPr>
                  <a:t>根据已知数据，求</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en-US" b="0" i="0" dirty="0">
                    <a:solidFill>
                      <a:srgbClr val="404040"/>
                    </a:solidFill>
                    <a:effectLst/>
                    <a:latin typeface="Inter"/>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oMath>
                </a14:m>
                <a:r>
                  <a:rPr lang="zh-CN" altLang="en-US" dirty="0"/>
                  <a:t>，和</a:t>
                </a:r>
                <a14:m>
                  <m:oMath xmlns:m="http://schemas.openxmlformats.org/officeDocument/2006/math">
                    <m:r>
                      <a:rPr lang="en-US" altLang="zh-CN" i="1">
                        <a:latin typeface="Cambria Math" panose="02040503050406030204" pitchFamily="18" charset="0"/>
                      </a:rPr>
                      <m:t>𝑏</m:t>
                    </m:r>
                    <m:r>
                      <a:rPr lang="zh-CN" altLang="en-US" i="1" smtClean="0">
                        <a:latin typeface="Cambria Math" panose="02040503050406030204" pitchFamily="18" charset="0"/>
                      </a:rPr>
                      <m:t>。</m:t>
                    </m:r>
                  </m:oMath>
                </a14:m>
                <a:endParaRPr lang="en-US" altLang="zh-CN" dirty="0"/>
              </a:p>
              <a:p>
                <a:pPr marL="285750" indent="-285750">
                  <a:lnSpc>
                    <a:spcPct val="150000"/>
                  </a:lnSpc>
                  <a:spcBef>
                    <a:spcPts val="300"/>
                  </a:spcBef>
                  <a:buFont typeface="Arial" panose="020B0604020202020204" pitchFamily="34" charset="0"/>
                  <a:buChar char="•"/>
                </a:pPr>
                <a:r>
                  <a:rPr lang="zh-CN" altLang="en-US" dirty="0"/>
                  <a:t>希望给定一组新身高体重时，输出性别与真实值一致。错误率越低越好。</a:t>
                </a:r>
                <a:endParaRPr lang="zh-CN" altLang="en-US" b="0" i="0" dirty="0">
                  <a:solidFill>
                    <a:srgbClr val="404040"/>
                  </a:solidFill>
                  <a:effectLst/>
                  <a:latin typeface="Inter"/>
                </a:endParaRPr>
              </a:p>
            </p:txBody>
          </p:sp>
        </mc:Choice>
        <mc:Fallback>
          <p:sp>
            <p:nvSpPr>
              <p:cNvPr id="16" name="文本框 15"/>
              <p:cNvSpPr txBox="1">
                <a:spLocks noRot="1" noChangeAspect="1" noMove="1" noResize="1" noEditPoints="1" noAdjustHandles="1" noChangeArrowheads="1" noChangeShapeType="1" noTextEdit="1"/>
              </p:cNvSpPr>
              <p:nvPr/>
            </p:nvSpPr>
            <p:spPr>
              <a:xfrm>
                <a:off x="4914901" y="1063175"/>
                <a:ext cx="4019550" cy="2202526"/>
              </a:xfrm>
              <a:prstGeom prst="rect">
                <a:avLst/>
              </a:prstGeom>
              <a:blipFill rotWithShape="1">
                <a:blip r:embed="rId3"/>
                <a:stretch>
                  <a:fillRect t="-8" b="24"/>
                </a:stretch>
              </a:blipFill>
            </p:spPr>
            <p:txBody>
              <a:bodyPr/>
              <a:lstStyle/>
              <a:p>
                <a:r>
                  <a:rPr lang="zh-CN" altLang="en-US">
                    <a:noFill/>
                  </a:rPr>
                  <a:t> </a:t>
                </a:r>
              </a:p>
            </p:txBody>
          </p:sp>
        </mc:Fallback>
      </mc:AlternateContent>
      <p:cxnSp>
        <p:nvCxnSpPr>
          <p:cNvPr id="20" name="直接连接符 19"/>
          <p:cNvCxnSpPr/>
          <p:nvPr/>
        </p:nvCxnSpPr>
        <p:spPr>
          <a:xfrm>
            <a:off x="4791075" y="981075"/>
            <a:ext cx="0" cy="271480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文本框 24"/>
              <p:cNvSpPr txBox="1"/>
              <p:nvPr/>
            </p:nvSpPr>
            <p:spPr>
              <a:xfrm>
                <a:off x="599033" y="3970283"/>
                <a:ext cx="8256394" cy="2383473"/>
              </a:xfrm>
              <a:prstGeom prst="rect">
                <a:avLst/>
              </a:prstGeom>
              <a:noFill/>
            </p:spPr>
            <p:txBody>
              <a:bodyPr wrap="square">
                <a:spAutoFit/>
              </a:bodyPr>
              <a:lstStyle/>
              <a:p>
                <a:pPr algn="l"/>
                <a:r>
                  <a:rPr lang="zh-CN" altLang="en-US" b="1" i="0" dirty="0">
                    <a:solidFill>
                      <a:srgbClr val="404040"/>
                    </a:solidFill>
                    <a:effectLst/>
                    <a:latin typeface="Inter"/>
                  </a:rPr>
                  <a:t>训练过程</a:t>
                </a:r>
                <a:endParaRPr lang="zh-CN" altLang="en-US" b="1" i="0" dirty="0">
                  <a:solidFill>
                    <a:srgbClr val="404040"/>
                  </a:solidFill>
                  <a:effectLst/>
                  <a:latin typeface="Inter"/>
                </a:endParaRPr>
              </a:p>
              <a:p>
                <a:pPr algn="l">
                  <a:buFont typeface="+mj-lt"/>
                  <a:buAutoNum type="arabicPeriod"/>
                </a:pPr>
                <a:r>
                  <a:rPr lang="zh-CN" altLang="en-US" b="0" i="0" dirty="0">
                    <a:solidFill>
                      <a:srgbClr val="404040"/>
                    </a:solidFill>
                    <a:effectLst/>
                    <a:latin typeface="Inter"/>
                  </a:rPr>
                  <a:t>随机初始化权重和偏置。</a:t>
                </a:r>
                <a:endParaRPr lang="zh-CN" altLang="en-US" b="0" i="0" dirty="0">
                  <a:solidFill>
                    <a:srgbClr val="404040"/>
                  </a:solidFill>
                  <a:effectLst/>
                  <a:latin typeface="Inter"/>
                </a:endParaRPr>
              </a:p>
              <a:p>
                <a:pPr>
                  <a:spcBef>
                    <a:spcPts val="300"/>
                  </a:spcBef>
                  <a:spcAft>
                    <a:spcPts val="300"/>
                  </a:spcAft>
                  <a:buFont typeface="+mj-lt"/>
                  <a:buAutoNum type="arabicPeriod"/>
                </a:pPr>
                <a:r>
                  <a:rPr lang="zh-CN" altLang="en-US" b="0" i="0" dirty="0">
                    <a:solidFill>
                      <a:srgbClr val="404040"/>
                    </a:solidFill>
                    <a:effectLst/>
                    <a:latin typeface="Inter"/>
                  </a:rPr>
                  <a:t>对每个样本计算输出：</a:t>
                </a:r>
                <a14:m>
                  <m:oMath xmlns:m="http://schemas.openxmlformats.org/officeDocument/2006/math">
                    <m:acc>
                      <m:accPr>
                        <m:chr m:val="̃"/>
                        <m:ctrlPr>
                          <a:rPr lang="en-US" altLang="zh-CN" b="0" i="1" dirty="0" smtClean="0">
                            <a:latin typeface="Cambria Math" panose="02040503050406030204" pitchFamily="18" charset="0"/>
                          </a:rPr>
                        </m:ctrlPr>
                      </m:accPr>
                      <m:e>
                        <m:r>
                          <m:rPr>
                            <m:sty m:val="p"/>
                          </m:rPr>
                          <a:rPr lang="en-US" altLang="zh-CN" i="1" dirty="0">
                            <a:latin typeface="Cambria Math" panose="02040503050406030204" pitchFamily="18" charset="0"/>
                          </a:rPr>
                          <m:t>y</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zh-CN" altLang="en-US" i="1">
                        <a:latin typeface="Cambria Math" panose="02040503050406030204" pitchFamily="18" charset="0"/>
                      </a:rPr>
                      <m:t>身高</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zh-CN" altLang="en-US" i="1">
                        <a:latin typeface="Cambria Math" panose="02040503050406030204" pitchFamily="18" charset="0"/>
                      </a:rPr>
                      <m:t>体重</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algn="l">
                  <a:spcBef>
                    <a:spcPts val="300"/>
                  </a:spcBef>
                  <a:spcAft>
                    <a:spcPts val="300"/>
                  </a:spcAft>
                  <a:buFont typeface="+mj-lt"/>
                  <a:buAutoNum type="arabicPeriod"/>
                </a:pPr>
                <a:r>
                  <a:rPr lang="zh-CN" altLang="en-US" b="0" i="0" dirty="0">
                    <a:solidFill>
                      <a:srgbClr val="404040"/>
                    </a:solidFill>
                    <a:effectLst/>
                    <a:latin typeface="Inter"/>
                  </a:rPr>
                  <a:t>根据误差更新权重和偏置</a:t>
                </a:r>
                <a:r>
                  <a:rPr lang="zh-CN" altLang="en-US" dirty="0">
                    <a:solidFill>
                      <a:srgbClr val="404040"/>
                    </a:solidFill>
                    <a:latin typeface="Inter"/>
                  </a:rPr>
                  <a:t>（</a:t>
                </a:r>
                <a:r>
                  <a:rPr lang="el-GR" altLang="zh-CN" b="0" i="1" dirty="0">
                    <a:solidFill>
                      <a:srgbClr val="404040"/>
                    </a:solidFill>
                    <a:effectLst/>
                    <a:latin typeface="KaTeX_Math"/>
                  </a:rPr>
                  <a:t>η</a:t>
                </a:r>
                <a:r>
                  <a:rPr lang="en-US" altLang="zh-CN" b="0" i="1" dirty="0">
                    <a:solidFill>
                      <a:srgbClr val="404040"/>
                    </a:solidFill>
                    <a:effectLst/>
                    <a:latin typeface="KaTeX_Math"/>
                  </a:rPr>
                  <a:t> </a:t>
                </a:r>
                <a:r>
                  <a:rPr lang="zh-CN" altLang="en-US" b="0" i="1" dirty="0">
                    <a:solidFill>
                      <a:srgbClr val="404040"/>
                    </a:solidFill>
                    <a:effectLst/>
                    <a:latin typeface="KaTeX_Math"/>
                  </a:rPr>
                  <a:t>希腊字母 </a:t>
                </a:r>
                <a:r>
                  <a:rPr lang="en-US" altLang="zh-CN" b="0" i="1" dirty="0">
                    <a:solidFill>
                      <a:srgbClr val="404040"/>
                    </a:solidFill>
                    <a:effectLst/>
                    <a:latin typeface="KaTeX_Math"/>
                  </a:rPr>
                  <a:t>eta</a:t>
                </a:r>
                <a:r>
                  <a:rPr lang="zh-CN" altLang="en-US" i="1" dirty="0">
                    <a:solidFill>
                      <a:srgbClr val="404040"/>
                    </a:solidFill>
                    <a:latin typeface="KaTeX_Math"/>
                  </a:rPr>
                  <a:t>，表示学习率</a:t>
                </a:r>
                <a:r>
                  <a:rPr lang="zh-CN" altLang="en-US" dirty="0">
                    <a:solidFill>
                      <a:srgbClr val="404040"/>
                    </a:solidFill>
                    <a:latin typeface="Inter"/>
                  </a:rPr>
                  <a:t>）</a:t>
                </a:r>
                <a:r>
                  <a:rPr lang="zh-CN" altLang="en-US" b="0" i="0" dirty="0">
                    <a:solidFill>
                      <a:srgbClr val="404040"/>
                    </a:solidFill>
                    <a:effectLst/>
                    <a:latin typeface="Inter"/>
                  </a:rPr>
                  <a:t>：</a:t>
                </a:r>
                <a:endParaRPr lang="en-US" altLang="zh-CN" b="0" i="0" dirty="0">
                  <a:solidFill>
                    <a:srgbClr val="404040"/>
                  </a:solidFill>
                  <a:effectLst/>
                  <a:latin typeface="Inter"/>
                </a:endParaRPr>
              </a:p>
              <a:p>
                <a:pPr lvl="1">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_</m:t>
                          </m:r>
                          <m:r>
                            <a:rPr lang="en-US" altLang="zh-CN" b="0" i="1" smtClean="0">
                              <a:latin typeface="Cambria Math" panose="02040503050406030204" pitchFamily="18" charset="0"/>
                            </a:rPr>
                            <m:t>𝑛𝑒𝑤</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zh-CN" altLang="en-US" i="1" smtClean="0">
                          <a:latin typeface="Cambria Math" panose="02040503050406030204" pitchFamily="18" charset="0"/>
                        </a:rPr>
                        <m:t>𝜂</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oMath>
                  </m:oMathPara>
                </a14:m>
                <a:endParaRPr lang="en-US" altLang="zh-CN" dirty="0"/>
              </a:p>
              <a:p>
                <a:pPr lvl="1">
                  <a:spcBef>
                    <a:spcPts val="300"/>
                  </a:spcBef>
                  <a:spcAft>
                    <a:spcPts val="300"/>
                  </a:spcAft>
                </a:pPr>
                <a:r>
                  <a:rPr lang="en-US" altLang="zh-CN" b="0" i="0" dirty="0">
                    <a:solidFill>
                      <a:srgbClr val="404040"/>
                    </a:solidFill>
                    <a:effectLst/>
                    <a:latin typeface="Inter"/>
                  </a:rPr>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𝑛𝑒𝑤</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smtClean="0">
                        <a:latin typeface="Cambria Math" panose="02040503050406030204" pitchFamily="18" charset="0"/>
                      </a:rPr>
                      <m:t>𝜂</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d>
                  </m:oMath>
                </a14:m>
                <a:endParaRPr lang="zh-CN" altLang="en-US" b="0" i="0" dirty="0">
                  <a:solidFill>
                    <a:srgbClr val="404040"/>
                  </a:solidFill>
                  <a:effectLst/>
                  <a:latin typeface="Inter"/>
                </a:endParaRPr>
              </a:p>
              <a:p>
                <a:pPr algn="l">
                  <a:spcBef>
                    <a:spcPts val="300"/>
                  </a:spcBef>
                  <a:buFont typeface="+mj-lt"/>
                  <a:buAutoNum type="arabicPeriod"/>
                </a:pPr>
                <a:r>
                  <a:rPr lang="zh-CN" altLang="en-US" b="0" i="0" dirty="0">
                    <a:solidFill>
                      <a:srgbClr val="404040"/>
                    </a:solidFill>
                    <a:effectLst/>
                    <a:latin typeface="Inter"/>
                  </a:rPr>
                  <a:t>重复上述过程，直到模型收敛或达到最大迭代次数。</a:t>
                </a:r>
                <a:endParaRPr lang="zh-CN" altLang="en-US" b="0" i="0" dirty="0">
                  <a:solidFill>
                    <a:srgbClr val="404040"/>
                  </a:solidFill>
                  <a:effectLst/>
                  <a:latin typeface="Inter"/>
                </a:endParaRPr>
              </a:p>
            </p:txBody>
          </p:sp>
        </mc:Choice>
        <mc:Fallback>
          <p:sp>
            <p:nvSpPr>
              <p:cNvPr id="25" name="文本框 24"/>
              <p:cNvSpPr txBox="1">
                <a:spLocks noRot="1" noChangeAspect="1" noMove="1" noResize="1" noEditPoints="1" noAdjustHandles="1" noChangeArrowheads="1" noChangeShapeType="1" noTextEdit="1"/>
              </p:cNvSpPr>
              <p:nvPr/>
            </p:nvSpPr>
            <p:spPr>
              <a:xfrm>
                <a:off x="599033" y="3970283"/>
                <a:ext cx="8256394" cy="2383473"/>
              </a:xfrm>
              <a:prstGeom prst="rect">
                <a:avLst/>
              </a:prstGeom>
              <a:blipFill rotWithShape="1">
                <a:blip r:embed="rId4"/>
                <a:stretch>
                  <a:fillRect l="-3" t="-11" r="4" b="24"/>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0" name="图片 9"/>
          <p:cNvPicPr>
            <a:picLocks noChangeAspect="1"/>
          </p:cNvPicPr>
          <p:nvPr/>
        </p:nvPicPr>
        <p:blipFill>
          <a:blip r:embed="rId2"/>
          <a:srcRect r="3454"/>
          <a:stretch>
            <a:fillRect/>
          </a:stretch>
        </p:blipFill>
        <p:spPr>
          <a:xfrm>
            <a:off x="115887" y="1142146"/>
            <a:ext cx="8828088" cy="4836989"/>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6209258" y="2397737"/>
            <a:ext cx="2734717" cy="214674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上手</a:t>
            </a:r>
            <a:r>
              <a:rPr lang="en-US" altLang="zh-CN" dirty="0">
                <a:solidFill>
                  <a:srgbClr val="FF0000"/>
                </a:solidFill>
                <a:highlight>
                  <a:srgbClr val="FFFF00"/>
                </a:highlight>
                <a:latin typeface="Inter"/>
              </a:rPr>
              <a:t>Python</a:t>
            </a:r>
            <a:r>
              <a:rPr lang="zh-CN" altLang="en-US" dirty="0">
                <a:solidFill>
                  <a:srgbClr val="FF0000"/>
                </a:solidFill>
                <a:highlight>
                  <a:srgbClr val="FFFF00"/>
                </a:highlight>
                <a:latin typeface="Inter"/>
              </a:rPr>
              <a:t>，读入数据。预处理：</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删除空行的数据</a:t>
            </a:r>
            <a:endParaRPr lang="en-US" altLang="zh-CN" i="0" dirty="0">
              <a:solidFill>
                <a:srgbClr val="FF0000"/>
              </a:solidFill>
              <a:effectLst/>
              <a:highlight>
                <a:srgbClr val="FFFF00"/>
              </a:highlight>
              <a:latin typeface="Inter"/>
            </a:endParaRPr>
          </a:p>
          <a:p>
            <a:pPr marL="285750" indent="-285750" algn="l">
              <a:spcBef>
                <a:spcPts val="300"/>
              </a:spcBef>
              <a:buFont typeface="Arial" panose="020B0604020202020204" pitchFamily="34" charset="0"/>
              <a:buChar char="•"/>
            </a:pPr>
            <a:r>
              <a:rPr lang="zh-CN" altLang="en-US" dirty="0">
                <a:solidFill>
                  <a:srgbClr val="FF0000"/>
                </a:solidFill>
                <a:highlight>
                  <a:srgbClr val="FFFF00"/>
                </a:highlight>
                <a:latin typeface="Inter"/>
              </a:rPr>
              <a:t>将性别编码</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展示数据大小，</a:t>
            </a:r>
            <a:r>
              <a:rPr lang="en-US" altLang="zh-CN" i="0" dirty="0">
                <a:solidFill>
                  <a:srgbClr val="FF0000"/>
                </a:solidFill>
                <a:effectLst/>
                <a:highlight>
                  <a:srgbClr val="FFFF00"/>
                </a:highlight>
                <a:latin typeface="Inter"/>
              </a:rPr>
              <a:t>X</a:t>
            </a:r>
            <a:r>
              <a:rPr lang="zh-CN" altLang="en-US" i="0" dirty="0">
                <a:solidFill>
                  <a:srgbClr val="FF0000"/>
                </a:solidFill>
                <a:effectLst/>
                <a:highlight>
                  <a:srgbClr val="FFFF00"/>
                </a:highlight>
                <a:latin typeface="Inter"/>
              </a:rPr>
              <a:t>是个二维数组，</a:t>
            </a:r>
            <a:r>
              <a:rPr lang="en-US" altLang="zh-CN" i="0" dirty="0">
                <a:solidFill>
                  <a:srgbClr val="FF0000"/>
                </a:solidFill>
                <a:effectLst/>
                <a:highlight>
                  <a:srgbClr val="FFFF00"/>
                </a:highlight>
                <a:latin typeface="Inter"/>
              </a:rPr>
              <a:t>y</a:t>
            </a:r>
            <a:r>
              <a:rPr lang="zh-CN" altLang="en-US" i="0" dirty="0">
                <a:solidFill>
                  <a:srgbClr val="FF0000"/>
                </a:solidFill>
                <a:effectLst/>
                <a:highlight>
                  <a:srgbClr val="FFFF00"/>
                </a:highlight>
                <a:latin typeface="Inter"/>
              </a:rPr>
              <a:t>是一个列向量。</a:t>
            </a:r>
            <a:endParaRPr lang="en-US" altLang="zh-CN" i="0" dirty="0">
              <a:solidFill>
                <a:srgbClr val="FF0000"/>
              </a:solidFill>
              <a:effectLst/>
              <a:highlight>
                <a:srgbClr val="FFFF00"/>
              </a:highlight>
              <a:latin typeface="Inter"/>
            </a:endParaRPr>
          </a:p>
        </p:txBody>
      </p:sp>
      <p:pic>
        <p:nvPicPr>
          <p:cNvPr id="13" name="图片 12"/>
          <p:cNvPicPr>
            <a:picLocks noChangeAspect="1"/>
          </p:cNvPicPr>
          <p:nvPr/>
        </p:nvPicPr>
        <p:blipFill>
          <a:blip r:embed="rId3"/>
          <a:stretch>
            <a:fillRect/>
          </a:stretch>
        </p:blipFill>
        <p:spPr>
          <a:xfrm>
            <a:off x="3399383" y="1021733"/>
            <a:ext cx="4781550" cy="7338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连接符: 曲线 13"/>
          <p:cNvCxnSpPr/>
          <p:nvPr/>
        </p:nvCxnSpPr>
        <p:spPr>
          <a:xfrm rot="5400000">
            <a:off x="2902775" y="1635952"/>
            <a:ext cx="595254" cy="209547"/>
          </a:xfrm>
          <a:prstGeom prst="curvedConnector3">
            <a:avLst>
              <a:gd name="adj1" fmla="val 50000"/>
            </a:avLst>
          </a:prstGeom>
          <a:ln w="38100">
            <a:solidFill>
              <a:srgbClr val="5482A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8" name="图片 7"/>
          <p:cNvPicPr>
            <a:picLocks noChangeAspect="1"/>
          </p:cNvPicPr>
          <p:nvPr/>
        </p:nvPicPr>
        <p:blipFill>
          <a:blip r:embed="rId2"/>
          <a:stretch>
            <a:fillRect/>
          </a:stretch>
        </p:blipFill>
        <p:spPr>
          <a:xfrm>
            <a:off x="354206" y="1052056"/>
            <a:ext cx="8789793" cy="2335855"/>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354206" y="3479001"/>
            <a:ext cx="3996930" cy="3190826"/>
          </a:xfrm>
          <a:prstGeom prst="rect">
            <a:avLst/>
          </a:prstGeom>
        </p:spPr>
      </p:pic>
      <p:sp>
        <p:nvSpPr>
          <p:cNvPr id="17" name="文本框 16"/>
          <p:cNvSpPr txBox="1"/>
          <p:nvPr/>
        </p:nvSpPr>
        <p:spPr>
          <a:xfrm>
            <a:off x="5076256" y="3637985"/>
            <a:ext cx="3464428" cy="1238801"/>
          </a:xfrm>
          <a:prstGeom prst="rect">
            <a:avLst/>
          </a:prstGeom>
          <a:noFill/>
        </p:spPr>
        <p:txBody>
          <a:bodyPr wrap="square">
            <a:spAutoFit/>
          </a:bodyPr>
          <a:lstStyle/>
          <a:p>
            <a:pPr algn="l">
              <a:spcBef>
                <a:spcPts val="300"/>
              </a:spcBef>
            </a:pPr>
            <a:r>
              <a:rPr lang="zh-CN" altLang="en-US" i="0" dirty="0">
                <a:solidFill>
                  <a:srgbClr val="FF0000"/>
                </a:solidFill>
                <a:effectLst/>
                <a:highlight>
                  <a:srgbClr val="FFFF00"/>
                </a:highlight>
                <a:latin typeface="Inter"/>
              </a:rPr>
              <a:t>根据</a:t>
            </a:r>
            <a:r>
              <a:rPr lang="en-US" altLang="zh-CN" i="0" dirty="0">
                <a:solidFill>
                  <a:srgbClr val="FF0000"/>
                </a:solidFill>
                <a:effectLst/>
                <a:highlight>
                  <a:srgbClr val="FFFF00"/>
                </a:highlight>
                <a:latin typeface="Inter"/>
              </a:rPr>
              <a:t>data</a:t>
            </a:r>
            <a:r>
              <a:rPr lang="zh-CN" altLang="en-US" i="0" dirty="0">
                <a:solidFill>
                  <a:srgbClr val="FF0000"/>
                </a:solidFill>
                <a:effectLst/>
                <a:highlight>
                  <a:srgbClr val="FFFF00"/>
                </a:highlight>
                <a:latin typeface="Inter"/>
              </a:rPr>
              <a:t>获取身高、体重、性别三列数据。绘制散点图，横轴为身高，纵轴为体重。</a:t>
            </a:r>
            <a:r>
              <a:rPr lang="zh-CN" altLang="en-US" dirty="0">
                <a:solidFill>
                  <a:srgbClr val="FF0000"/>
                </a:solidFill>
                <a:highlight>
                  <a:srgbClr val="FFFF00"/>
                </a:highlight>
                <a:latin typeface="Inter"/>
              </a:rPr>
              <a:t>图像中的圆点按照性别分类涂色。</a:t>
            </a:r>
            <a:endParaRPr lang="en-US" altLang="zh-CN" i="0" dirty="0">
              <a:solidFill>
                <a:srgbClr val="FF0000"/>
              </a:solidFill>
              <a:effectLst/>
              <a:highlight>
                <a:srgbClr val="FFFF00"/>
              </a:highlight>
              <a:latin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4" name="图片 13"/>
          <p:cNvPicPr>
            <a:picLocks noChangeAspect="1"/>
          </p:cNvPicPr>
          <p:nvPr/>
        </p:nvPicPr>
        <p:blipFill>
          <a:blip r:embed="rId2"/>
          <a:stretch>
            <a:fillRect/>
          </a:stretch>
        </p:blipFill>
        <p:spPr>
          <a:xfrm>
            <a:off x="279090" y="1334619"/>
            <a:ext cx="8042562" cy="4887348"/>
          </a:xfrm>
          <a:prstGeom prst="rect">
            <a:avLst/>
          </a:prstGeom>
          <a:ln>
            <a:noFill/>
          </a:ln>
          <a:effectLst>
            <a:outerShdw blurRad="292100" dist="139700" dir="2700000" algn="tl" rotWithShape="0">
              <a:srgbClr val="333333">
                <a:alpha val="65000"/>
              </a:srgbClr>
            </a:outerShdw>
          </a:effectLst>
        </p:spPr>
      </p:pic>
      <p:sp>
        <p:nvSpPr>
          <p:cNvPr id="15" name="文本框 14"/>
          <p:cNvSpPr txBox="1"/>
          <p:nvPr/>
        </p:nvSpPr>
        <p:spPr>
          <a:xfrm>
            <a:off x="6066189" y="996821"/>
            <a:ext cx="3173061" cy="2185214"/>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定义感知机模型</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学习率、最大循环次数</a:t>
            </a:r>
            <a:endParaRPr lang="en-US" altLang="zh-CN" i="0" dirty="0">
              <a:solidFill>
                <a:srgbClr val="FF0000"/>
              </a:solidFill>
              <a:effectLst/>
              <a:highlight>
                <a:srgbClr val="FFFF00"/>
              </a:highlight>
              <a:latin typeface="Inter"/>
            </a:endParaRPr>
          </a:p>
          <a:p>
            <a:pPr marL="285750" indent="-285750" algn="l">
              <a:spcBef>
                <a:spcPts val="300"/>
              </a:spcBef>
              <a:buFont typeface="Arial" panose="020B0604020202020204" pitchFamily="34" charset="0"/>
              <a:buChar char="•"/>
            </a:pPr>
            <a:r>
              <a:rPr lang="zh-CN" altLang="en-US" dirty="0">
                <a:solidFill>
                  <a:srgbClr val="FF0000"/>
                </a:solidFill>
                <a:highlight>
                  <a:srgbClr val="FFFF00"/>
                </a:highlight>
                <a:latin typeface="Inter"/>
              </a:rPr>
              <a:t>权重向量和偏置量</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en-US" altLang="zh-CN" i="0" dirty="0">
                <a:solidFill>
                  <a:srgbClr val="FF0000"/>
                </a:solidFill>
                <a:effectLst/>
                <a:highlight>
                  <a:srgbClr val="FFFF00"/>
                </a:highlight>
                <a:latin typeface="Inter"/>
              </a:rPr>
              <a:t>fit</a:t>
            </a:r>
            <a:r>
              <a:rPr lang="zh-CN" altLang="en-US" i="0" dirty="0">
                <a:solidFill>
                  <a:srgbClr val="FF0000"/>
                </a:solidFill>
                <a:effectLst/>
                <a:highlight>
                  <a:srgbClr val="FFFF00"/>
                </a:highlight>
                <a:latin typeface="Inter"/>
              </a:rPr>
              <a:t>函数，通过循环，更新权重向量和偏置值</a:t>
            </a:r>
            <a:endParaRPr lang="en-US" altLang="zh-CN" i="0" dirty="0">
              <a:solidFill>
                <a:srgbClr val="FF0000"/>
              </a:solidFill>
              <a:effectLst/>
              <a:highlight>
                <a:srgbClr val="FFFF00"/>
              </a:highlight>
              <a:latin typeface="Inter"/>
            </a:endParaRPr>
          </a:p>
          <a:p>
            <a:pPr marL="285750" indent="-285750" algn="l">
              <a:spcBef>
                <a:spcPts val="300"/>
              </a:spcBef>
              <a:buFont typeface="Arial" panose="020B0604020202020204" pitchFamily="34" charset="0"/>
              <a:buChar char="•"/>
            </a:pPr>
            <a:r>
              <a:rPr lang="zh-CN" altLang="en-US" dirty="0">
                <a:solidFill>
                  <a:srgbClr val="FF0000"/>
                </a:solidFill>
                <a:highlight>
                  <a:srgbClr val="FFFF00"/>
                </a:highlight>
                <a:latin typeface="Inter"/>
              </a:rPr>
              <a:t>给</a:t>
            </a:r>
            <a:r>
              <a:rPr lang="en-US" altLang="zh-CN" dirty="0">
                <a:solidFill>
                  <a:srgbClr val="FF0000"/>
                </a:solidFill>
                <a:highlight>
                  <a:srgbClr val="FFFF00"/>
                </a:highlight>
                <a:latin typeface="Inter"/>
              </a:rPr>
              <a:t>predict</a:t>
            </a:r>
            <a:r>
              <a:rPr lang="zh-CN" altLang="en-US" dirty="0">
                <a:solidFill>
                  <a:srgbClr val="FF0000"/>
                </a:solidFill>
                <a:highlight>
                  <a:srgbClr val="FFFF00"/>
                </a:highlight>
                <a:latin typeface="Inter"/>
              </a:rPr>
              <a:t>函数一组</a:t>
            </a:r>
            <a:r>
              <a:rPr lang="en-US" altLang="zh-CN" dirty="0">
                <a:solidFill>
                  <a:srgbClr val="FF0000"/>
                </a:solidFill>
                <a:highlight>
                  <a:srgbClr val="FFFF00"/>
                </a:highlight>
                <a:latin typeface="Inter"/>
              </a:rPr>
              <a:t>X</a:t>
            </a:r>
            <a:r>
              <a:rPr lang="zh-CN" altLang="en-US" dirty="0">
                <a:solidFill>
                  <a:srgbClr val="FF0000"/>
                </a:solidFill>
                <a:highlight>
                  <a:srgbClr val="FFFF00"/>
                </a:highlight>
                <a:latin typeface="Inter"/>
              </a:rPr>
              <a:t>数据，给出一个预测</a:t>
            </a:r>
            <a:r>
              <a:rPr lang="en-US" altLang="zh-CN" dirty="0">
                <a:solidFill>
                  <a:srgbClr val="FF0000"/>
                </a:solidFill>
                <a:highlight>
                  <a:srgbClr val="FFFF00"/>
                </a:highlight>
                <a:latin typeface="Inter"/>
              </a:rPr>
              <a:t>y</a:t>
            </a:r>
            <a:r>
              <a:rPr lang="zh-CN" altLang="en-US" dirty="0">
                <a:solidFill>
                  <a:srgbClr val="FF0000"/>
                </a:solidFill>
                <a:highlight>
                  <a:srgbClr val="FFFF00"/>
                </a:highlight>
                <a:latin typeface="Inter"/>
              </a:rPr>
              <a:t>值</a:t>
            </a:r>
            <a:endParaRPr lang="en-US" altLang="zh-CN" i="0" dirty="0">
              <a:solidFill>
                <a:srgbClr val="FF0000"/>
              </a:solidFill>
              <a:effectLst/>
              <a:highlight>
                <a:srgbClr val="FFFF00"/>
              </a:highlight>
              <a:latin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730868"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0" name="图片 9"/>
          <p:cNvPicPr>
            <a:picLocks noChangeAspect="1"/>
          </p:cNvPicPr>
          <p:nvPr/>
        </p:nvPicPr>
        <p:blipFill>
          <a:blip r:embed="rId2"/>
          <a:stretch>
            <a:fillRect/>
          </a:stretch>
        </p:blipFill>
        <p:spPr>
          <a:xfrm>
            <a:off x="248356" y="1667446"/>
            <a:ext cx="8815252" cy="2358286"/>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5890547" y="2846589"/>
            <a:ext cx="3173061" cy="1831271"/>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训练和测试</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用原始数据</a:t>
            </a:r>
            <a:r>
              <a:rPr lang="en-US" altLang="zh-CN" i="0" dirty="0">
                <a:solidFill>
                  <a:srgbClr val="FF0000"/>
                </a:solidFill>
                <a:effectLst/>
                <a:highlight>
                  <a:srgbClr val="FFFF00"/>
                </a:highlight>
                <a:latin typeface="Inter"/>
              </a:rPr>
              <a:t>X</a:t>
            </a:r>
            <a:r>
              <a:rPr lang="zh-CN" altLang="en-US" i="0" dirty="0">
                <a:solidFill>
                  <a:srgbClr val="FF0000"/>
                </a:solidFill>
                <a:effectLst/>
                <a:highlight>
                  <a:srgbClr val="FFFF00"/>
                </a:highlight>
                <a:latin typeface="Inter"/>
              </a:rPr>
              <a:t>，</a:t>
            </a:r>
            <a:r>
              <a:rPr lang="en-US" altLang="zh-CN" i="0" dirty="0">
                <a:solidFill>
                  <a:srgbClr val="FF0000"/>
                </a:solidFill>
                <a:effectLst/>
                <a:highlight>
                  <a:srgbClr val="FFFF00"/>
                </a:highlight>
                <a:latin typeface="Inter"/>
              </a:rPr>
              <a:t>y</a:t>
            </a:r>
            <a:r>
              <a:rPr lang="zh-CN" altLang="en-US" dirty="0">
                <a:solidFill>
                  <a:srgbClr val="FF0000"/>
                </a:solidFill>
                <a:highlight>
                  <a:srgbClr val="FFFF00"/>
                </a:highlight>
                <a:latin typeface="Inter"/>
              </a:rPr>
              <a:t>进行训练，</a:t>
            </a:r>
            <a:r>
              <a:rPr lang="en-US" altLang="zh-CN" dirty="0">
                <a:solidFill>
                  <a:srgbClr val="FF0000"/>
                </a:solidFill>
                <a:highlight>
                  <a:srgbClr val="FFFF00"/>
                </a:highlight>
                <a:latin typeface="Inter"/>
              </a:rPr>
              <a:t> perceptron</a:t>
            </a:r>
            <a:r>
              <a:rPr lang="zh-CN" altLang="en-US" dirty="0">
                <a:solidFill>
                  <a:srgbClr val="FF0000"/>
                </a:solidFill>
                <a:highlight>
                  <a:srgbClr val="FFFF00"/>
                </a:highlight>
                <a:latin typeface="Inter"/>
              </a:rPr>
              <a:t>得到权重参数和偏置量。</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再将</a:t>
            </a:r>
            <a:r>
              <a:rPr lang="en-US" altLang="zh-CN" i="0" dirty="0">
                <a:solidFill>
                  <a:srgbClr val="FF0000"/>
                </a:solidFill>
                <a:effectLst/>
                <a:highlight>
                  <a:srgbClr val="FFFF00"/>
                </a:highlight>
                <a:latin typeface="Inter"/>
              </a:rPr>
              <a:t>X</a:t>
            </a:r>
            <a:r>
              <a:rPr lang="zh-CN" altLang="en-US" i="0" dirty="0">
                <a:solidFill>
                  <a:srgbClr val="FF0000"/>
                </a:solidFill>
                <a:effectLst/>
                <a:highlight>
                  <a:srgbClr val="FFFF00"/>
                </a:highlight>
                <a:latin typeface="Inter"/>
              </a:rPr>
              <a:t>带入模型，看看预测值和真实值的差距。</a:t>
            </a:r>
            <a:endParaRPr lang="en-US" altLang="zh-CN" i="0" dirty="0">
              <a:solidFill>
                <a:srgbClr val="FF0000"/>
              </a:solidFill>
              <a:effectLst/>
              <a:highlight>
                <a:srgbClr val="FFFF00"/>
              </a:highlight>
              <a:latin typeface="Inter"/>
            </a:endParaRPr>
          </a:p>
        </p:txBody>
      </p:sp>
      <p:pic>
        <p:nvPicPr>
          <p:cNvPr id="14" name="图片 13"/>
          <p:cNvPicPr>
            <a:picLocks noChangeAspect="1"/>
          </p:cNvPicPr>
          <p:nvPr/>
        </p:nvPicPr>
        <p:blipFill>
          <a:blip r:embed="rId3"/>
          <a:stretch>
            <a:fillRect/>
          </a:stretch>
        </p:blipFill>
        <p:spPr>
          <a:xfrm>
            <a:off x="354206" y="4839883"/>
            <a:ext cx="3403805" cy="772916"/>
          </a:xfrm>
          <a:prstGeom prst="rect">
            <a:avLst/>
          </a:prstGeom>
        </p:spPr>
      </p:pic>
      <p:sp>
        <p:nvSpPr>
          <p:cNvPr id="15" name="文本框 14"/>
          <p:cNvSpPr txBox="1"/>
          <p:nvPr/>
        </p:nvSpPr>
        <p:spPr>
          <a:xfrm>
            <a:off x="3920138" y="4839883"/>
            <a:ext cx="3693526" cy="1000274"/>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问题：</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dirty="0">
                <a:solidFill>
                  <a:srgbClr val="FF0000"/>
                </a:solidFill>
                <a:highlight>
                  <a:srgbClr val="FFFF00"/>
                </a:highlight>
                <a:latin typeface="Inter"/>
              </a:rPr>
              <a:t>目前衡量准确率的方法合适么？</a:t>
            </a:r>
            <a:endParaRPr lang="en-US" altLang="zh-CN" dirty="0">
              <a:solidFill>
                <a:srgbClr val="FF0000"/>
              </a:solidFill>
              <a:highlight>
                <a:srgbClr val="FFFF00"/>
              </a:highlight>
              <a:latin typeface="Inter"/>
            </a:endParaRPr>
          </a:p>
          <a:p>
            <a:pPr marL="285750" indent="-285750" algn="l">
              <a:spcBef>
                <a:spcPts val="300"/>
              </a:spcBef>
              <a:buFont typeface="Arial" panose="020B0604020202020204" pitchFamily="34" charset="0"/>
              <a:buChar char="•"/>
            </a:pPr>
            <a:r>
              <a:rPr lang="zh-CN" altLang="en-US" i="0" dirty="0">
                <a:solidFill>
                  <a:srgbClr val="FF0000"/>
                </a:solidFill>
                <a:effectLst/>
                <a:highlight>
                  <a:srgbClr val="FFFF00"/>
                </a:highlight>
                <a:latin typeface="Inter"/>
              </a:rPr>
              <a:t>是否应该调整训练集合的数量？</a:t>
            </a:r>
            <a:endParaRPr lang="en-US" altLang="zh-CN" i="0" dirty="0">
              <a:solidFill>
                <a:srgbClr val="FF0000"/>
              </a:solidFill>
              <a:effectLst/>
              <a:highlight>
                <a:srgbClr val="FFFF00"/>
              </a:highlight>
              <a:latin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106012" y="1254606"/>
            <a:ext cx="7728477" cy="5531060"/>
          </a:xfrm>
          <a:prstGeom prst="rect">
            <a:avLst/>
          </a:prstGeom>
          <a:ln>
            <a:noFill/>
          </a:ln>
          <a:effectLst>
            <a:outerShdw blurRad="292100" dist="139700" dir="2700000" algn="tl" rotWithShape="0">
              <a:srgbClr val="333333">
                <a:alpha val="65000"/>
              </a:srgbClr>
            </a:outerShdw>
          </a:effectLst>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99379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文本框 7"/>
          <p:cNvSpPr txBox="1"/>
          <p:nvPr/>
        </p:nvSpPr>
        <p:spPr>
          <a:xfrm>
            <a:off x="5837589" y="1340780"/>
            <a:ext cx="3173061" cy="155427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将原始数据分成两部分，一部分用来训练预测，一部分用来测试。</a:t>
            </a:r>
            <a:endParaRPr lang="en-US" altLang="zh-CN" dirty="0">
              <a:solidFill>
                <a:srgbClr val="FF0000"/>
              </a:solidFill>
              <a:highlight>
                <a:srgbClr val="FFFF00"/>
              </a:highlight>
              <a:latin typeface="Inter"/>
            </a:endParaRPr>
          </a:p>
          <a:p>
            <a:pPr algn="l">
              <a:spcBef>
                <a:spcPts val="300"/>
              </a:spcBef>
            </a:pPr>
            <a:endParaRPr lang="en-US" altLang="zh-CN" i="0" dirty="0">
              <a:solidFill>
                <a:srgbClr val="FF0000"/>
              </a:solidFill>
              <a:effectLst/>
              <a:highlight>
                <a:srgbClr val="FFFF00"/>
              </a:highlight>
              <a:latin typeface="Inter"/>
            </a:endParaRPr>
          </a:p>
          <a:p>
            <a:pPr algn="l">
              <a:spcBef>
                <a:spcPts val="300"/>
              </a:spcBef>
            </a:pPr>
            <a:r>
              <a:rPr lang="zh-CN" altLang="en-US" i="0" dirty="0">
                <a:solidFill>
                  <a:srgbClr val="FF0000"/>
                </a:solidFill>
                <a:effectLst/>
                <a:highlight>
                  <a:srgbClr val="FFFF00"/>
                </a:highlight>
                <a:latin typeface="Inter"/>
              </a:rPr>
              <a:t>解决了什么问题？</a:t>
            </a:r>
            <a:endParaRPr lang="en-US" altLang="zh-CN" i="0" dirty="0">
              <a:solidFill>
                <a:srgbClr val="FF0000"/>
              </a:solidFill>
              <a:effectLst/>
              <a:highlight>
                <a:srgbClr val="FFFF00"/>
              </a:highlight>
              <a:latin typeface="Inter"/>
            </a:endParaRPr>
          </a:p>
        </p:txBody>
      </p:sp>
      <p:sp>
        <p:nvSpPr>
          <p:cNvPr id="17" name="椭圆 16"/>
          <p:cNvSpPr/>
          <p:nvPr/>
        </p:nvSpPr>
        <p:spPr>
          <a:xfrm>
            <a:off x="648026" y="3419475"/>
            <a:ext cx="3561697" cy="380999"/>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32087" y="4216734"/>
            <a:ext cx="2365376" cy="504825"/>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781300" y="5080091"/>
            <a:ext cx="2066925" cy="656710"/>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993796"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3" name="图片 12"/>
          <p:cNvPicPr>
            <a:picLocks noChangeAspect="1"/>
          </p:cNvPicPr>
          <p:nvPr/>
        </p:nvPicPr>
        <p:blipFill>
          <a:blip r:embed="rId2"/>
          <a:stretch>
            <a:fillRect/>
          </a:stretch>
        </p:blipFill>
        <p:spPr>
          <a:xfrm>
            <a:off x="354206" y="1052056"/>
            <a:ext cx="7069813" cy="1999543"/>
          </a:xfrm>
          <a:prstGeom prst="rect">
            <a:avLst/>
          </a:prstGeom>
          <a:ln>
            <a:noFill/>
          </a:ln>
          <a:effectLst>
            <a:outerShdw blurRad="292100" dist="139700" dir="2700000" algn="tl" rotWithShape="0">
              <a:srgbClr val="333333">
                <a:alpha val="65000"/>
              </a:srgbClr>
            </a:outerShdw>
          </a:effectLst>
        </p:spPr>
      </p:pic>
      <p:sp>
        <p:nvSpPr>
          <p:cNvPr id="14" name="文本框 13"/>
          <p:cNvSpPr txBox="1"/>
          <p:nvPr/>
        </p:nvSpPr>
        <p:spPr>
          <a:xfrm>
            <a:off x="2521753" y="1263476"/>
            <a:ext cx="4156853" cy="646331"/>
          </a:xfrm>
          <a:prstGeom prst="rect">
            <a:avLst/>
          </a:prstGeom>
          <a:noFill/>
        </p:spPr>
        <p:txBody>
          <a:bodyPr wrap="square">
            <a:spAutoFit/>
          </a:bodyPr>
          <a:lstStyle/>
          <a:p>
            <a:pPr algn="l">
              <a:spcBef>
                <a:spcPts val="300"/>
              </a:spcBef>
            </a:pPr>
            <a:r>
              <a:rPr lang="zh-CN" altLang="en-US" i="0" dirty="0">
                <a:solidFill>
                  <a:srgbClr val="FF0000"/>
                </a:solidFill>
                <a:effectLst/>
                <a:highlight>
                  <a:srgbClr val="FFFF00"/>
                </a:highlight>
                <a:latin typeface="Inter"/>
              </a:rPr>
              <a:t>输入我的身高体重数据（我的数据不在原始数据里）。看看预测的结果。</a:t>
            </a:r>
            <a:endParaRPr lang="en-US" altLang="zh-CN" i="0" dirty="0">
              <a:solidFill>
                <a:srgbClr val="FF0000"/>
              </a:solidFill>
              <a:effectLst/>
              <a:highlight>
                <a:srgbClr val="FFFF00"/>
              </a:highlight>
              <a:latin typeface="Inter"/>
            </a:endParaRPr>
          </a:p>
        </p:txBody>
      </p:sp>
      <p:pic>
        <p:nvPicPr>
          <p:cNvPr id="16" name="图片 15"/>
          <p:cNvPicPr>
            <a:picLocks noChangeAspect="1"/>
          </p:cNvPicPr>
          <p:nvPr/>
        </p:nvPicPr>
        <p:blipFill>
          <a:blip r:embed="rId3"/>
          <a:stretch>
            <a:fillRect/>
          </a:stretch>
        </p:blipFill>
        <p:spPr>
          <a:xfrm>
            <a:off x="340652" y="3257451"/>
            <a:ext cx="3984096" cy="1455490"/>
          </a:xfrm>
          <a:prstGeom prst="rect">
            <a:avLst/>
          </a:prstGeom>
          <a:ln>
            <a:noFill/>
          </a:ln>
          <a:effectLst>
            <a:outerShdw blurRad="292100" dist="139700" dir="2700000" algn="tl" rotWithShape="0">
              <a:srgbClr val="333333">
                <a:alpha val="65000"/>
              </a:srgbClr>
            </a:outerShdw>
          </a:effectLst>
        </p:spPr>
      </p:pic>
      <p:sp>
        <p:nvSpPr>
          <p:cNvPr id="20" name="文本框 19"/>
          <p:cNvSpPr txBox="1"/>
          <p:nvPr/>
        </p:nvSpPr>
        <p:spPr>
          <a:xfrm>
            <a:off x="1912241" y="3952534"/>
            <a:ext cx="2338432" cy="646331"/>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尝试看一下训练结果的参数值</a:t>
            </a:r>
            <a:endParaRPr lang="en-US" altLang="zh-CN" i="0" dirty="0">
              <a:solidFill>
                <a:srgbClr val="FF0000"/>
              </a:solidFill>
              <a:effectLst/>
              <a:highlight>
                <a:srgbClr val="FFFF00"/>
              </a:highlight>
              <a:latin typeface="Inter"/>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88" y="3270592"/>
            <a:ext cx="2945632" cy="2473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4458880" y="5560412"/>
            <a:ext cx="3858138" cy="684803"/>
          </a:xfrm>
          <a:prstGeom prst="rect">
            <a:avLst/>
          </a:prstGeom>
          <a:noFill/>
        </p:spPr>
        <p:txBody>
          <a:bodyPr wrap="square">
            <a:spAutoFit/>
          </a:bodyPr>
          <a:lstStyle/>
          <a:p>
            <a:pPr>
              <a:spcBef>
                <a:spcPts val="300"/>
              </a:spcBef>
            </a:pPr>
            <a:r>
              <a:rPr lang="zh-CN" altLang="en-US" dirty="0">
                <a:solidFill>
                  <a:srgbClr val="FF0000"/>
                </a:solidFill>
                <a:highlight>
                  <a:srgbClr val="FFFF00"/>
                </a:highlight>
                <a:latin typeface="Inter"/>
              </a:rPr>
              <a:t>使用 </a:t>
            </a:r>
            <a:r>
              <a:rPr lang="en-US" altLang="zh-CN" dirty="0">
                <a:solidFill>
                  <a:srgbClr val="FF0000"/>
                </a:solidFill>
                <a:highlight>
                  <a:srgbClr val="FFFF00"/>
                </a:highlight>
                <a:latin typeface="Inter"/>
              </a:rPr>
              <a:t>matplotlib </a:t>
            </a:r>
            <a:r>
              <a:rPr lang="zh-CN" altLang="en-US" dirty="0">
                <a:solidFill>
                  <a:srgbClr val="FF0000"/>
                </a:solidFill>
                <a:highlight>
                  <a:srgbClr val="FFFF00"/>
                </a:highlight>
                <a:latin typeface="Inter"/>
              </a:rPr>
              <a:t>库绘制图像，展示  </a:t>
            </a:r>
            <a:endParaRPr lang="en-US" altLang="zh-CN" dirty="0">
              <a:solidFill>
                <a:srgbClr val="FF0000"/>
              </a:solidFill>
              <a:highlight>
                <a:srgbClr val="FFFF00"/>
              </a:highlight>
              <a:latin typeface="Inter"/>
            </a:endParaRPr>
          </a:p>
          <a:p>
            <a:pPr>
              <a:spcBef>
                <a:spcPts val="300"/>
              </a:spcBef>
            </a:pPr>
            <a:r>
              <a:rPr lang="zh-CN" altLang="en-US" dirty="0">
                <a:solidFill>
                  <a:srgbClr val="FF0000"/>
                </a:solidFill>
                <a:highlight>
                  <a:srgbClr val="FFFF00"/>
                </a:highlight>
                <a:latin typeface="Inter"/>
              </a:rPr>
              <a:t> </a:t>
            </a:r>
            <a:r>
              <a:rPr lang="en-US" altLang="zh-CN" dirty="0">
                <a:solidFill>
                  <a:srgbClr val="FF0000"/>
                </a:solidFill>
                <a:highlight>
                  <a:srgbClr val="FFFF00"/>
                </a:highlight>
                <a:latin typeface="Inter"/>
              </a:rPr>
              <a:t>y=w1⋅x1+w2⋅x2+b   </a:t>
            </a:r>
            <a:r>
              <a:rPr lang="zh-CN" altLang="en-US" dirty="0">
                <a:solidFill>
                  <a:srgbClr val="FF0000"/>
                </a:solidFill>
                <a:highlight>
                  <a:srgbClr val="FFFF00"/>
                </a:highlight>
                <a:latin typeface="Inter"/>
              </a:rPr>
              <a:t>这是一个平面   </a:t>
            </a:r>
            <a:endParaRPr lang="en-US" altLang="zh-CN" i="0" dirty="0">
              <a:solidFill>
                <a:srgbClr val="FF0000"/>
              </a:solidFill>
              <a:effectLst/>
              <a:highlight>
                <a:srgbClr val="FFFF00"/>
              </a:highlight>
              <a:latin typeface="Inter"/>
            </a:endParaRPr>
          </a:p>
        </p:txBody>
      </p:sp>
      <p:sp>
        <p:nvSpPr>
          <p:cNvPr id="26"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FFFFFF"/>
                </a:solidFill>
                <a:effectLst/>
                <a:latin typeface="Arial Unicode MS"/>
                <a:ea typeface="var(--ds-font-family-code)"/>
              </a:rPr>
              <a:t>matplotlib</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FFFFFF"/>
                </a:solidFill>
                <a:effectLst/>
                <a:latin typeface="Arial Unicode MS"/>
                <a:ea typeface="var(--ds-font-family-code)"/>
              </a:rPr>
              <a:t>matplotlib</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 name="文本框 29"/>
          <p:cNvSpPr txBox="1"/>
          <p:nvPr/>
        </p:nvSpPr>
        <p:spPr>
          <a:xfrm>
            <a:off x="346140" y="5088360"/>
            <a:ext cx="3824969" cy="1156855"/>
          </a:xfrm>
          <a:custGeom>
            <a:avLst/>
            <a:gdLst>
              <a:gd name="connsiteX0" fmla="*/ 0 w 3824969"/>
              <a:gd name="connsiteY0" fmla="*/ 0 h 1156855"/>
              <a:gd name="connsiteX1" fmla="*/ 3824969 w 3824969"/>
              <a:gd name="connsiteY1" fmla="*/ 0 h 1156855"/>
              <a:gd name="connsiteX2" fmla="*/ 3824969 w 3824969"/>
              <a:gd name="connsiteY2" fmla="*/ 1156855 h 1156855"/>
              <a:gd name="connsiteX3" fmla="*/ 0 w 3824969"/>
              <a:gd name="connsiteY3" fmla="*/ 1156855 h 1156855"/>
              <a:gd name="connsiteX4" fmla="*/ 0 w 3824969"/>
              <a:gd name="connsiteY4" fmla="*/ 0 h 115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4969" h="1156855" fill="none" extrusionOk="0">
                <a:moveTo>
                  <a:pt x="0" y="0"/>
                </a:moveTo>
                <a:cubicBezTo>
                  <a:pt x="1441976" y="69240"/>
                  <a:pt x="2318168" y="159276"/>
                  <a:pt x="3824969" y="0"/>
                </a:cubicBezTo>
                <a:cubicBezTo>
                  <a:pt x="3738964" y="510328"/>
                  <a:pt x="3911877" y="880282"/>
                  <a:pt x="3824969" y="1156855"/>
                </a:cubicBezTo>
                <a:cubicBezTo>
                  <a:pt x="2212875" y="1187863"/>
                  <a:pt x="389416" y="1239309"/>
                  <a:pt x="0" y="1156855"/>
                </a:cubicBezTo>
                <a:cubicBezTo>
                  <a:pt x="-85524" y="676127"/>
                  <a:pt x="-55741" y="255820"/>
                  <a:pt x="0" y="0"/>
                </a:cubicBezTo>
                <a:close/>
              </a:path>
              <a:path w="3824969" h="1156855" stroke="0" extrusionOk="0">
                <a:moveTo>
                  <a:pt x="0" y="0"/>
                </a:moveTo>
                <a:cubicBezTo>
                  <a:pt x="1272591" y="74526"/>
                  <a:pt x="2841826" y="13005"/>
                  <a:pt x="3824969" y="0"/>
                </a:cubicBezTo>
                <a:cubicBezTo>
                  <a:pt x="3816256" y="375076"/>
                  <a:pt x="3882836" y="997471"/>
                  <a:pt x="3824969" y="1156855"/>
                </a:cubicBezTo>
                <a:cubicBezTo>
                  <a:pt x="3351872" y="1003217"/>
                  <a:pt x="771627" y="1102687"/>
                  <a:pt x="0" y="1156855"/>
                </a:cubicBezTo>
                <a:cubicBezTo>
                  <a:pt x="52732" y="914212"/>
                  <a:pt x="-28425" y="500640"/>
                  <a:pt x="0" y="0"/>
                </a:cubicBezTo>
                <a:close/>
              </a:path>
            </a:pathLst>
          </a:custGeom>
          <a:solidFill>
            <a:srgbClr val="00B0F0"/>
          </a:solidFill>
          <a:ln>
            <a:solidFill>
              <a:schemeClr val="tx1"/>
            </a:solidFill>
          </a:ln>
        </p:spPr>
        <p:txBody>
          <a:bodyPr wrap="square" rtlCol="0">
            <a:spAutoFit/>
          </a:bodyPr>
          <a:lstStyle/>
          <a:p>
            <a:pPr>
              <a:lnSpc>
                <a:spcPct val="150000"/>
              </a:lnSpc>
            </a:pPr>
            <a:r>
              <a:rPr lang="zh-CN" altLang="en-US" sz="1600" dirty="0">
                <a:solidFill>
                  <a:schemeClr val="accent1">
                    <a:lumMod val="20000"/>
                    <a:lumOff val="80000"/>
                  </a:schemeClr>
                </a:solidFill>
              </a:rPr>
              <a:t>你们会不会想：</a:t>
            </a:r>
            <a:endParaRPr lang="en-US" altLang="zh-CN" sz="1600" dirty="0">
              <a:solidFill>
                <a:schemeClr val="accent1">
                  <a:lumMod val="20000"/>
                  <a:lumOff val="80000"/>
                </a:schemeClr>
              </a:solidFill>
            </a:endParaRPr>
          </a:p>
          <a:p>
            <a:pPr>
              <a:lnSpc>
                <a:spcPct val="150000"/>
              </a:lnSpc>
            </a:pPr>
            <a:r>
              <a:rPr lang="zh-CN" altLang="en-US" sz="1600" dirty="0">
                <a:solidFill>
                  <a:schemeClr val="accent1">
                    <a:lumMod val="20000"/>
                    <a:lumOff val="80000"/>
                  </a:schemeClr>
                </a:solidFill>
              </a:rPr>
              <a:t>“老师，怎么把一个感知机讲了这么多？？？！！！”</a:t>
            </a:r>
            <a:endParaRPr lang="zh-CN" altLang="en-US" sz="1600" dirty="0">
              <a:solidFill>
                <a:schemeClr val="accent1">
                  <a:lumMod val="20000"/>
                  <a:lumOff val="80000"/>
                </a:schemeClr>
              </a:solidFill>
            </a:endParaRPr>
          </a:p>
        </p:txBody>
      </p:sp>
      <p:sp>
        <p:nvSpPr>
          <p:cNvPr id="10" name="文本框 9"/>
          <p:cNvSpPr txBox="1"/>
          <p:nvPr/>
        </p:nvSpPr>
        <p:spPr>
          <a:xfrm>
            <a:off x="4458880" y="6389605"/>
            <a:ext cx="2965139" cy="338554"/>
          </a:xfrm>
          <a:prstGeom prst="rect">
            <a:avLst/>
          </a:prstGeom>
          <a:noFill/>
        </p:spPr>
        <p:txBody>
          <a:bodyPr wrap="square">
            <a:spAutoFit/>
          </a:bodyPr>
          <a:lstStyle/>
          <a:p>
            <a:r>
              <a:rPr lang="zh-CN" altLang="en-US" sz="1600" dirty="0"/>
              <a:t>参考文件：Perceptron.ipynb</a:t>
            </a:r>
            <a:endParaRPr lang="zh-CN" alt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90"/>
            <a:ext cx="9143999" cy="19155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5500" b="1" dirty="0">
                <a:solidFill>
                  <a:schemeClr val="bg1"/>
                </a:solidFill>
              </a:rPr>
              <a:t>重要时刻</a:t>
            </a:r>
            <a:endParaRPr lang="zh-CN" altLang="en-US" sz="5500" b="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3225" y="629846"/>
            <a:ext cx="8037550" cy="458908"/>
          </a:xfrm>
          <a:custGeom>
            <a:avLst/>
            <a:gdLst>
              <a:gd name="connsiteX0" fmla="*/ 0 w 8037550"/>
              <a:gd name="connsiteY0" fmla="*/ 0 h 458908"/>
              <a:gd name="connsiteX1" fmla="*/ 8037550 w 8037550"/>
              <a:gd name="connsiteY1" fmla="*/ 0 h 458908"/>
              <a:gd name="connsiteX2" fmla="*/ 8037550 w 8037550"/>
              <a:gd name="connsiteY2" fmla="*/ 458908 h 458908"/>
              <a:gd name="connsiteX3" fmla="*/ 0 w 8037550"/>
              <a:gd name="connsiteY3" fmla="*/ 458908 h 458908"/>
              <a:gd name="connsiteX4" fmla="*/ 0 w 8037550"/>
              <a:gd name="connsiteY4" fmla="*/ 0 h 458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550" h="458908" extrusionOk="0">
                <a:moveTo>
                  <a:pt x="0" y="0"/>
                </a:moveTo>
                <a:cubicBezTo>
                  <a:pt x="3786056" y="-5264"/>
                  <a:pt x="5597556" y="84467"/>
                  <a:pt x="8037550" y="0"/>
                </a:cubicBezTo>
                <a:cubicBezTo>
                  <a:pt x="7997326" y="176331"/>
                  <a:pt x="8063089" y="320222"/>
                  <a:pt x="8037550" y="458908"/>
                </a:cubicBezTo>
                <a:cubicBezTo>
                  <a:pt x="4937119" y="565228"/>
                  <a:pt x="1221283" y="451259"/>
                  <a:pt x="0" y="458908"/>
                </a:cubicBezTo>
                <a:cubicBezTo>
                  <a:pt x="18323" y="341051"/>
                  <a:pt x="-6257" y="125913"/>
                  <a:pt x="0" y="0"/>
                </a:cubicBezTo>
                <a:close/>
              </a:path>
            </a:pathLst>
          </a:custGeom>
          <a:noFill/>
          <a:ln>
            <a:solidFill>
              <a:schemeClr val="accent5">
                <a:lumMod val="50000"/>
              </a:schemeClr>
            </a:solidFill>
          </a:ln>
        </p:spPr>
        <p:txBody>
          <a:bodyPr wrap="square">
            <a:spAutoFit/>
          </a:bodyPr>
          <a:lstStyle/>
          <a:p>
            <a:pPr>
              <a:lnSpc>
                <a:spcPct val="150000"/>
              </a:lnSpc>
            </a:pPr>
            <a:r>
              <a:rPr lang="zh-CN" altLang="en-US" dirty="0"/>
              <a:t>刚才的数据是别人的，我们现在采集一下现场同学的数据，进行训练和测试。</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l="7410" t="6319" r="14487" b="17176"/>
          <a:stretch>
            <a:fillRect/>
          </a:stretch>
        </p:blipFill>
        <p:spPr>
          <a:xfrm>
            <a:off x="48619" y="1830279"/>
            <a:ext cx="3423457" cy="4397875"/>
          </a:xfrm>
          <a:prstGeom prst="rect">
            <a:avLst/>
          </a:prstGeom>
        </p:spPr>
      </p:pic>
      <p:pic>
        <p:nvPicPr>
          <p:cNvPr id="6" name="图片 5"/>
          <p:cNvPicPr>
            <a:picLocks noChangeAspect="1"/>
          </p:cNvPicPr>
          <p:nvPr/>
        </p:nvPicPr>
        <p:blipFill>
          <a:blip r:embed="rId2"/>
          <a:stretch>
            <a:fillRect/>
          </a:stretch>
        </p:blipFill>
        <p:spPr>
          <a:xfrm>
            <a:off x="3472076" y="1830279"/>
            <a:ext cx="5671924" cy="2484185"/>
          </a:xfrm>
          <a:prstGeom prst="rect">
            <a:avLst/>
          </a:prstGeom>
        </p:spPr>
      </p:pic>
      <p:sp>
        <p:nvSpPr>
          <p:cNvPr id="7" name="文本框 6"/>
          <p:cNvSpPr txBox="1"/>
          <p:nvPr/>
        </p:nvSpPr>
        <p:spPr>
          <a:xfrm>
            <a:off x="1104658" y="1367511"/>
            <a:ext cx="1204561" cy="369332"/>
          </a:xfrm>
          <a:prstGeom prst="rect">
            <a:avLst/>
          </a:prstGeom>
          <a:noFill/>
        </p:spPr>
        <p:txBody>
          <a:bodyPr wrap="square">
            <a:spAutoFit/>
          </a:bodyPr>
          <a:lstStyle/>
          <a:p>
            <a:pPr algn="l">
              <a:spcBef>
                <a:spcPts val="300"/>
              </a:spcBef>
            </a:pPr>
            <a:r>
              <a:rPr lang="en-US" altLang="zh-CN" dirty="0">
                <a:solidFill>
                  <a:srgbClr val="FF0000"/>
                </a:solidFill>
                <a:highlight>
                  <a:srgbClr val="FFFF00"/>
                </a:highlight>
                <a:latin typeface="Inter"/>
              </a:rPr>
              <a:t>1</a:t>
            </a:r>
            <a:r>
              <a:rPr lang="zh-CN" altLang="en-US" dirty="0">
                <a:solidFill>
                  <a:srgbClr val="FF0000"/>
                </a:solidFill>
                <a:highlight>
                  <a:srgbClr val="FFFF00"/>
                </a:highlight>
                <a:latin typeface="Inter"/>
              </a:rPr>
              <a:t>、扫码</a:t>
            </a:r>
            <a:endParaRPr lang="en-US" altLang="zh-CN" i="0" dirty="0">
              <a:solidFill>
                <a:srgbClr val="FF0000"/>
              </a:solidFill>
              <a:effectLst/>
              <a:highlight>
                <a:srgbClr val="FFFF00"/>
              </a:highlight>
              <a:latin typeface="Inter"/>
            </a:endParaRPr>
          </a:p>
        </p:txBody>
      </p:sp>
      <p:sp>
        <p:nvSpPr>
          <p:cNvPr id="8" name="文本框 7"/>
          <p:cNvSpPr txBox="1"/>
          <p:nvPr/>
        </p:nvSpPr>
        <p:spPr>
          <a:xfrm>
            <a:off x="3587508" y="1367511"/>
            <a:ext cx="1204561" cy="369332"/>
          </a:xfrm>
          <a:prstGeom prst="rect">
            <a:avLst/>
          </a:prstGeom>
          <a:noFill/>
        </p:spPr>
        <p:txBody>
          <a:bodyPr wrap="square">
            <a:spAutoFit/>
          </a:bodyPr>
          <a:lstStyle/>
          <a:p>
            <a:pPr algn="l">
              <a:spcBef>
                <a:spcPts val="300"/>
              </a:spcBef>
            </a:pPr>
            <a:r>
              <a:rPr lang="en-US" altLang="zh-CN" dirty="0">
                <a:solidFill>
                  <a:srgbClr val="FF0000"/>
                </a:solidFill>
                <a:highlight>
                  <a:srgbClr val="FFFF00"/>
                </a:highlight>
                <a:latin typeface="Inter"/>
              </a:rPr>
              <a:t>2</a:t>
            </a:r>
            <a:r>
              <a:rPr lang="zh-CN" altLang="en-US" dirty="0">
                <a:solidFill>
                  <a:srgbClr val="FF0000"/>
                </a:solidFill>
                <a:highlight>
                  <a:srgbClr val="FFFF00"/>
                </a:highlight>
                <a:latin typeface="Inter"/>
              </a:rPr>
              <a:t>、填表</a:t>
            </a:r>
            <a:endParaRPr lang="en-US" altLang="zh-CN" i="0" dirty="0">
              <a:solidFill>
                <a:srgbClr val="FF0000"/>
              </a:solidFill>
              <a:effectLst/>
              <a:highlight>
                <a:srgbClr val="FFFF00"/>
              </a:highlight>
              <a:latin typeface="Inter"/>
            </a:endParaRPr>
          </a:p>
        </p:txBody>
      </p:sp>
      <p:sp>
        <p:nvSpPr>
          <p:cNvPr id="9" name="文本框 8"/>
          <p:cNvSpPr txBox="1"/>
          <p:nvPr/>
        </p:nvSpPr>
        <p:spPr>
          <a:xfrm>
            <a:off x="3472076" y="4501337"/>
            <a:ext cx="4266393" cy="1715854"/>
          </a:xfrm>
          <a:prstGeom prst="rect">
            <a:avLst/>
          </a:prstGeom>
          <a:noFill/>
        </p:spPr>
        <p:txBody>
          <a:bodyPr wrap="square">
            <a:spAutoFit/>
          </a:bodyPr>
          <a:lstStyle/>
          <a:p>
            <a:pPr algn="l">
              <a:spcBef>
                <a:spcPts val="300"/>
              </a:spcBef>
            </a:pPr>
            <a:r>
              <a:rPr lang="en-US" altLang="zh-CN" dirty="0">
                <a:solidFill>
                  <a:srgbClr val="FF0000"/>
                </a:solidFill>
                <a:highlight>
                  <a:srgbClr val="FFFF00"/>
                </a:highlight>
                <a:latin typeface="Inter"/>
              </a:rPr>
              <a:t>3</a:t>
            </a:r>
            <a:r>
              <a:rPr lang="zh-CN" altLang="en-US" dirty="0">
                <a:solidFill>
                  <a:srgbClr val="FF0000"/>
                </a:solidFill>
                <a:highlight>
                  <a:srgbClr val="FFFF00"/>
                </a:highlight>
                <a:latin typeface="Inter"/>
              </a:rPr>
              <a:t>、调整数据格式和内容</a:t>
            </a:r>
            <a:endParaRPr lang="en-US" altLang="zh-CN" dirty="0">
              <a:solidFill>
                <a:srgbClr val="FF0000"/>
              </a:solidFill>
              <a:highlight>
                <a:srgbClr val="FFFF00"/>
              </a:highlight>
              <a:latin typeface="Inter"/>
            </a:endParaRPr>
          </a:p>
          <a:p>
            <a:pPr algn="l">
              <a:spcBef>
                <a:spcPts val="300"/>
              </a:spcBef>
            </a:pPr>
            <a:r>
              <a:rPr lang="en-US" altLang="zh-CN" i="0" dirty="0">
                <a:solidFill>
                  <a:srgbClr val="FF0000"/>
                </a:solidFill>
                <a:effectLst/>
                <a:highlight>
                  <a:srgbClr val="FFFF00"/>
                </a:highlight>
                <a:latin typeface="Inter"/>
              </a:rPr>
              <a:t>4</a:t>
            </a:r>
            <a:r>
              <a:rPr lang="zh-CN" altLang="en-US" i="0" dirty="0">
                <a:solidFill>
                  <a:srgbClr val="FF0000"/>
                </a:solidFill>
                <a:effectLst/>
                <a:highlight>
                  <a:srgbClr val="FFFF00"/>
                </a:highlight>
                <a:latin typeface="Inter"/>
              </a:rPr>
              <a:t>、导出数据，进行感知机训练和预测</a:t>
            </a:r>
            <a:endParaRPr lang="en-US" altLang="zh-CN" i="0" dirty="0">
              <a:solidFill>
                <a:srgbClr val="FF0000"/>
              </a:solidFill>
              <a:effectLst/>
              <a:highlight>
                <a:srgbClr val="FFFF00"/>
              </a:highlight>
              <a:latin typeface="Inter"/>
            </a:endParaRPr>
          </a:p>
          <a:p>
            <a:pPr algn="l">
              <a:spcBef>
                <a:spcPts val="300"/>
              </a:spcBef>
            </a:pPr>
            <a:r>
              <a:rPr lang="en-US" altLang="zh-CN" sz="4400" i="0" dirty="0">
                <a:solidFill>
                  <a:srgbClr val="FF0000"/>
                </a:solidFill>
                <a:effectLst/>
                <a:highlight>
                  <a:srgbClr val="FFFF00"/>
                </a:highlight>
                <a:latin typeface="Inter"/>
              </a:rPr>
              <a:t>5</a:t>
            </a:r>
            <a:r>
              <a:rPr lang="zh-CN" altLang="en-US" sz="4400" i="0" dirty="0">
                <a:solidFill>
                  <a:srgbClr val="FF0000"/>
                </a:solidFill>
                <a:effectLst/>
                <a:highlight>
                  <a:srgbClr val="FFFF00"/>
                </a:highlight>
                <a:latin typeface="Inter"/>
              </a:rPr>
              <a:t>、全体讨论</a:t>
            </a:r>
            <a:endParaRPr lang="en-US" altLang="zh-CN" i="0" dirty="0">
              <a:solidFill>
                <a:srgbClr val="FF0000"/>
              </a:solidFill>
              <a:effectLst/>
              <a:highlight>
                <a:srgbClr val="FFFF00"/>
              </a:highlight>
              <a:latin typeface="Inter"/>
            </a:endParaRPr>
          </a:p>
          <a:p>
            <a:pPr algn="l">
              <a:spcBef>
                <a:spcPts val="300"/>
              </a:spcBef>
            </a:pPr>
            <a:endParaRPr lang="en-US" altLang="zh-CN" i="0" dirty="0">
              <a:solidFill>
                <a:srgbClr val="FF0000"/>
              </a:solidFill>
              <a:effectLst/>
              <a:highlight>
                <a:srgbClr val="FFFF00"/>
              </a:highlight>
              <a:latin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15899" y="1966112"/>
            <a:ext cx="8312189" cy="489188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15901" y="957789"/>
            <a:ext cx="8315134" cy="101740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623902" cy="646331"/>
          </a:xfrm>
          <a:prstGeom prst="rect">
            <a:avLst/>
          </a:prstGeom>
          <a:noFill/>
        </p:spPr>
        <p:txBody>
          <a:bodyPr wrap="square" rtlCol="0">
            <a:spAutoFit/>
          </a:bodyPr>
          <a:lstStyle/>
          <a:p>
            <a:r>
              <a:rPr lang="zh-CN" altLang="en-US" sz="3600" dirty="0">
                <a:solidFill>
                  <a:srgbClr val="002060"/>
                </a:solidFill>
                <a:latin typeface="+mn-ea"/>
              </a:rPr>
              <a:t>试一试：感知机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25" name="文本框 24"/>
              <p:cNvSpPr txBox="1"/>
              <p:nvPr/>
            </p:nvSpPr>
            <p:spPr>
              <a:xfrm>
                <a:off x="515900" y="989227"/>
                <a:ext cx="8138165" cy="965329"/>
              </a:xfrm>
              <a:prstGeom prst="rect">
                <a:avLst/>
              </a:prstGeom>
              <a:noFill/>
            </p:spPr>
            <p:txBody>
              <a:bodyPr wrap="square">
                <a:spAutoFit/>
              </a:bodyPr>
              <a:lstStyle/>
              <a:p>
                <a:pPr lvl="1">
                  <a:lnSpc>
                    <a:spcPct val="150000"/>
                  </a:lnSpc>
                  <a:spcBef>
                    <a:spcPts val="300"/>
                  </a:spcBef>
                  <a:spcAft>
                    <a:spcPts val="300"/>
                  </a:spcAft>
                </a:pPr>
                <a:r>
                  <a:rPr lang="zh-CN" altLang="en-US" dirty="0">
                    <a:latin typeface="Cambria Math" panose="02040503050406030204" pitchFamily="18" charset="0"/>
                  </a:rPr>
                  <a:t>一个很核心的问题：为什么</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_</m:t>
                        </m:r>
                        <m:r>
                          <a:rPr lang="en-US" altLang="zh-CN" b="0" i="1" smtClean="0">
                            <a:latin typeface="Cambria Math" panose="02040503050406030204" pitchFamily="18" charset="0"/>
                          </a:rPr>
                          <m:t>𝑛𝑒𝑤</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zh-CN" altLang="en-US" i="1" smtClean="0">
                        <a:latin typeface="Cambria Math" panose="02040503050406030204" pitchFamily="18" charset="0"/>
                      </a:rPr>
                      <m:t>𝜂</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a:t>
                </a:r>
                <a:endParaRPr lang="en-US" altLang="zh-CN" dirty="0"/>
              </a:p>
              <a:p>
                <a:pPr lvl="1">
                  <a:lnSpc>
                    <a:spcPct val="150000"/>
                  </a:lnSpc>
                  <a:spcBef>
                    <a:spcPts val="300"/>
                  </a:spcBef>
                  <a:spcAft>
                    <a:spcPts val="300"/>
                  </a:spcAft>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𝑛𝑒𝑤</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smtClean="0">
                        <a:latin typeface="Cambria Math" panose="02040503050406030204" pitchFamily="18" charset="0"/>
                      </a:rPr>
                      <m:t>𝜂</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d>
                    <m:r>
                      <a:rPr lang="zh-CN" altLang="en-US" i="1">
                        <a:latin typeface="Cambria Math" panose="02040503050406030204" pitchFamily="18" charset="0"/>
                      </a:rPr>
                      <m:t>，</m:t>
                    </m:r>
                  </m:oMath>
                </a14:m>
                <a:r>
                  <a:rPr lang="zh-CN" altLang="en-US" b="0" i="0" dirty="0">
                    <a:solidFill>
                      <a:srgbClr val="404040"/>
                    </a:solidFill>
                    <a:effectLst/>
                    <a:latin typeface="Inter"/>
                  </a:rPr>
                  <a:t>就可以更新参数，达到</a:t>
                </a:r>
                <a:r>
                  <a:rPr lang="zh-CN" altLang="en-US" dirty="0"/>
                  <a:t>错误率越来越低的目标？</a:t>
                </a:r>
                <a:endParaRPr lang="en-US" altLang="zh-CN" dirty="0"/>
              </a:p>
            </p:txBody>
          </p:sp>
        </mc:Choice>
        <mc:Fallback>
          <p:sp>
            <p:nvSpPr>
              <p:cNvPr id="25" name="文本框 24"/>
              <p:cNvSpPr txBox="1">
                <a:spLocks noRot="1" noChangeAspect="1" noMove="1" noResize="1" noEditPoints="1" noAdjustHandles="1" noChangeArrowheads="1" noChangeShapeType="1" noTextEdit="1"/>
              </p:cNvSpPr>
              <p:nvPr/>
            </p:nvSpPr>
            <p:spPr>
              <a:xfrm>
                <a:off x="515900" y="989227"/>
                <a:ext cx="8138165" cy="965329"/>
              </a:xfrm>
              <a:prstGeom prst="rect">
                <a:avLst/>
              </a:prstGeom>
              <a:blipFill rotWithShape="1">
                <a:blip r:embed="rId2"/>
                <a:stretch>
                  <a:fillRect l="-3" t="-55" r="4"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652716" y="1938622"/>
                <a:ext cx="8107227" cy="4946803"/>
              </a:xfrm>
              <a:prstGeom prst="rect">
                <a:avLst/>
              </a:prstGeom>
              <a:noFill/>
              <a:ln>
                <a:noFill/>
              </a:ln>
            </p:spPr>
            <p:txBody>
              <a:bodyPr wrap="square" rtlCol="0">
                <a:spAutoFit/>
              </a:bodyPr>
              <a:lstStyle/>
              <a:p>
                <a:pPr>
                  <a:lnSpc>
                    <a:spcPct val="150000"/>
                  </a:lnSpc>
                  <a:spcBef>
                    <a:spcPts val="300"/>
                  </a:spcBef>
                  <a:spcAft>
                    <a:spcPts val="300"/>
                  </a:spcAft>
                </a:pPr>
                <a:r>
                  <a:rPr lang="en-US" altLang="zh-CN" dirty="0">
                    <a:solidFill>
                      <a:srgbClr val="404040"/>
                    </a:solidFill>
                    <a:latin typeface="Inter"/>
                  </a:rPr>
                  <a:t>      </a:t>
                </a:r>
                <a:r>
                  <a:rPr lang="zh-CN" altLang="en-US" b="0" i="0" dirty="0">
                    <a:solidFill>
                      <a:srgbClr val="404040"/>
                    </a:solidFill>
                    <a:effectLst/>
                    <a:latin typeface="Inter"/>
                  </a:rPr>
                  <a:t>前面提到，对身高和体重进行加权组合：</a:t>
                </a:r>
                <a14:m>
                  <m:oMath xmlns:m="http://schemas.openxmlformats.org/officeDocument/2006/math">
                    <m:r>
                      <m:rPr>
                        <m:sty m:val="p"/>
                      </m:rPr>
                      <a:rPr lang="en-US" altLang="zh-CN" b="0" i="0" smtClean="0">
                        <a:solidFill>
                          <a:srgbClr val="FF0000"/>
                        </a:solidFill>
                        <a:latin typeface="Cambria Math" panose="02040503050406030204" pitchFamily="18" charset="0"/>
                      </a:rPr>
                      <m:t>y</m:t>
                    </m:r>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sub>
                    </m:sSub>
                    <m:sSub>
                      <m:sSubPr>
                        <m:ctrlPr>
                          <a:rPr lang="en-US" altLang="zh-CN" i="1">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oMath>
                </a14:m>
                <a:r>
                  <a:rPr lang="en-US" altLang="zh-CN" dirty="0">
                    <a:solidFill>
                      <a:srgbClr val="FF0000"/>
                    </a:solidFill>
                  </a:rPr>
                  <a:t> </a:t>
                </a:r>
                <a:r>
                  <a:rPr lang="zh-CN" altLang="en-US" dirty="0"/>
                  <a:t>，这个</a:t>
                </a:r>
                <a:r>
                  <a:rPr lang="en-US" altLang="zh-CN" dirty="0"/>
                  <a:t>y</a:t>
                </a:r>
                <a:r>
                  <a:rPr lang="zh-CN" altLang="en-US" dirty="0"/>
                  <a:t>是一个数值。我们又用了一个激活函数 </a:t>
                </a:r>
                <a14:m>
                  <m:oMath xmlns:m="http://schemas.openxmlformats.org/officeDocument/2006/math">
                    <m:r>
                      <m:rPr>
                        <m:sty m:val="p"/>
                      </m:rPr>
                      <a:rPr lang="en-US" altLang="zh-CN" i="1" dirty="0" smtClean="0">
                        <a:solidFill>
                          <a:srgbClr val="FF0000"/>
                        </a:solidFill>
                        <a:latin typeface="Cambria Math" panose="02040503050406030204" pitchFamily="18" charset="0"/>
                      </a:rPr>
                      <m:t>f</m:t>
                    </m:r>
                    <m:d>
                      <m:dPr>
                        <m:ctrlPr>
                          <a:rPr lang="en-US" altLang="zh-CN" i="1" dirty="0">
                            <a:solidFill>
                              <a:srgbClr val="FF0000"/>
                            </a:solidFill>
                            <a:latin typeface="Cambria Math" panose="02040503050406030204" pitchFamily="18" charset="0"/>
                          </a:rPr>
                        </m:ctrlPr>
                      </m:dPr>
                      <m:e>
                        <m:r>
                          <a:rPr lang="en-US" altLang="zh-CN" i="1" dirty="0">
                            <a:solidFill>
                              <a:srgbClr val="FF0000"/>
                            </a:solidFill>
                            <a:latin typeface="Cambria Math" panose="02040503050406030204" pitchFamily="18" charset="0"/>
                          </a:rPr>
                          <m:t>𝑦</m:t>
                        </m:r>
                      </m:e>
                    </m:d>
                    <m:r>
                      <a:rPr lang="en-US" altLang="zh-CN" i="1" dirty="0">
                        <a:solidFill>
                          <a:srgbClr val="FF0000"/>
                        </a:solidFill>
                        <a:latin typeface="Cambria Math" panose="02040503050406030204" pitchFamily="18" charset="0"/>
                      </a:rPr>
                      <m:t>=</m:t>
                    </m:r>
                    <m:d>
                      <m:dPr>
                        <m:begChr m:val="{"/>
                        <m:endChr m:val=""/>
                        <m:ctrlPr>
                          <a:rPr lang="en-US" altLang="zh-CN" i="1">
                            <a:solidFill>
                              <a:srgbClr val="FF0000"/>
                            </a:solidFill>
                            <a:latin typeface="Cambria Math" panose="02040503050406030204" pitchFamily="18" charset="0"/>
                          </a:rPr>
                        </m:ctrlPr>
                      </m:dPr>
                      <m:e>
                        <m:eqArr>
                          <m:eqArrPr>
                            <m:ctrlPr>
                              <a:rPr lang="en-US" altLang="zh-CN" i="1">
                                <a:solidFill>
                                  <a:srgbClr val="FF0000"/>
                                </a:solidFill>
                                <a:latin typeface="Cambria Math" panose="02040503050406030204" pitchFamily="18" charset="0"/>
                              </a:rPr>
                            </m:ctrlPr>
                          </m:eqArrPr>
                          <m:e>
                            <m:r>
                              <a:rPr lang="en-US" altLang="zh-CN" i="1">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𝑖𝑓</m:t>
                            </m:r>
                            <m:r>
                              <a:rPr lang="en-US" altLang="zh-CN"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0</m:t>
                            </m:r>
                          </m:e>
                          <m:e>
                            <m:r>
                              <a:rPr lang="en-US" altLang="zh-CN" i="1">
                                <a:solidFill>
                                  <a:srgbClr val="FF0000"/>
                                </a:solidFill>
                                <a:latin typeface="Cambria Math" panose="02040503050406030204" pitchFamily="18" charset="0"/>
                              </a:rPr>
                              <m:t>0</m:t>
                            </m:r>
                            <m:r>
                              <a:rPr lang="en-US" altLang="zh-CN"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𝑖𝑓</m:t>
                            </m:r>
                            <m:r>
                              <a:rPr lang="en-US" altLang="zh-CN"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&lt;</m:t>
                            </m:r>
                            <m:r>
                              <a:rPr lang="en-US" altLang="zh-CN" i="1">
                                <a:solidFill>
                                  <a:srgbClr val="FF0000"/>
                                </a:solidFill>
                                <a:latin typeface="Cambria Math" panose="02040503050406030204" pitchFamily="18" charset="0"/>
                              </a:rPr>
                              <m:t>0</m:t>
                            </m:r>
                          </m:e>
                        </m:eqArr>
                      </m:e>
                    </m:d>
                  </m:oMath>
                </a14:m>
                <a:r>
                  <a:rPr lang="en-US" altLang="zh-CN" dirty="0"/>
                  <a:t> </a:t>
                </a:r>
                <a:r>
                  <a:rPr lang="zh-CN" altLang="en-US" dirty="0"/>
                  <a:t>得到了最终</a:t>
                </a:r>
                <a:r>
                  <a:rPr lang="en-US" altLang="zh-CN" dirty="0"/>
                  <a:t>1</a:t>
                </a:r>
                <a:r>
                  <a:rPr lang="zh-CN" altLang="en-US" dirty="0"/>
                  <a:t>或者</a:t>
                </a:r>
                <a:r>
                  <a:rPr lang="en-US" altLang="zh-CN" dirty="0"/>
                  <a:t>0</a:t>
                </a:r>
                <a:r>
                  <a:rPr lang="zh-CN" altLang="en-US" dirty="0"/>
                  <a:t>的结果，实现了分类。回忆一下线性拟合。</a:t>
                </a:r>
                <a:endParaRPr lang="en-US" altLang="zh-CN" dirty="0"/>
              </a:p>
              <a:p>
                <a:pPr>
                  <a:lnSpc>
                    <a:spcPct val="150000"/>
                  </a:lnSpc>
                  <a:spcBef>
                    <a:spcPts val="300"/>
                  </a:spcBef>
                  <a:spcAft>
                    <a:spcPts val="300"/>
                  </a:spcAft>
                </a:pPr>
                <a:r>
                  <a:rPr lang="en-US" altLang="zh-CN" dirty="0"/>
                  <a:t>      </a:t>
                </a:r>
                <a:r>
                  <a:rPr lang="zh-CN" altLang="en-US" dirty="0"/>
                  <a:t>做线性拟合的时候，我们的目标是：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𝑚𝑖𝑛𝑖𝑚𝑖𝑧𝑒</m:t>
                    </m:r>
                    <m:nary>
                      <m:naryPr>
                        <m:chr m:val="∑"/>
                        <m:limLoc m:val="subSup"/>
                        <m:ctrlPr>
                          <a:rPr lang="pt-BR" altLang="zh-CN" b="0" i="1" smtClean="0">
                            <a:latin typeface="Cambria Math" panose="02040503050406030204" pitchFamily="18" charset="0"/>
                            <a:ea typeface="Cambria Math" panose="02040503050406030204" pitchFamily="18" charset="0"/>
                          </a:rPr>
                        </m:ctrlPr>
                      </m:naryPr>
                      <m:sub>
                        <m:r>
                          <m:rPr>
                            <m:sty m:val="p"/>
                            <m:brk m:alnAt="1"/>
                          </m:rPr>
                          <a:rPr lang="en-US" altLang="zh-CN" i="1">
                            <a:latin typeface="Cambria Math" panose="02040503050406030204" pitchFamily="18" charset="0"/>
                            <a:ea typeface="Cambria Math" panose="02040503050406030204" pitchFamily="18" charset="0"/>
                          </a:rPr>
                          <m:t>i</m:t>
                        </m:r>
                        <m:r>
                          <a:rPr lang="pt-BR" altLang="zh-CN" b="0" i="1" smtClean="0">
                            <a:latin typeface="Cambria Math" panose="02040503050406030204" pitchFamily="18" charset="0"/>
                            <a:ea typeface="Cambria Math" panose="02040503050406030204" pitchFamily="18" charset="0"/>
                          </a:rPr>
                          <m:t>=</m:t>
                        </m:r>
                        <m:r>
                          <a:rPr lang="pt-BR" altLang="zh-CN" b="0" i="1" smtClean="0">
                            <a:latin typeface="Cambria Math" panose="02040503050406030204" pitchFamily="18" charset="0"/>
                            <a:ea typeface="Cambria Math" panose="02040503050406030204" pitchFamily="18" charset="0"/>
                          </a:rPr>
                          <m:t>1</m:t>
                        </m:r>
                      </m:sub>
                      <m:sup>
                        <m:r>
                          <m:rPr>
                            <m:sty m:val="p"/>
                          </m:rPr>
                          <a:rPr lang="en-US" altLang="zh-CN" i="1">
                            <a:latin typeface="Cambria Math" panose="02040503050406030204" pitchFamily="18" charset="0"/>
                            <a:ea typeface="Cambria Math" panose="02040503050406030204" pitchFamily="18" charset="0"/>
                          </a:rPr>
                          <m:t>n</m:t>
                        </m:r>
                      </m:sup>
                      <m:e>
                        <m:sSup>
                          <m:sSupPr>
                            <m:ctrlPr>
                              <a:rPr lang="pt-B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sSub>
                              <m:sSubPr>
                                <m:ctrlPr>
                                  <a:rPr lang="pt-B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r>
                                      <m:rPr>
                                        <m:sty m:val="p"/>
                                      </m:rPr>
                                      <a:rPr lang="en-US" altLang="zh-CN" i="1">
                                        <a:latin typeface="Cambria Math" panose="02040503050406030204" pitchFamily="18" charset="0"/>
                                        <a:ea typeface="Cambria Math" panose="02040503050406030204" pitchFamily="18" charset="0"/>
                                      </a:rPr>
                                      <m:t>i</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r>
                                      <m:rPr>
                                        <m:sty m:val="p"/>
                                      </m:rPr>
                                      <a:rPr lang="en-US" altLang="zh-CN" i="1">
                                        <a:latin typeface="Cambria Math" panose="02040503050406030204" pitchFamily="18" charset="0"/>
                                        <a:ea typeface="Cambria Math" panose="02040503050406030204" pitchFamily="18" charset="0"/>
                                      </a:rPr>
                                      <m:t>i</m:t>
                                    </m:r>
                                  </m:sub>
                                </m:sSub>
                              </m:e>
                            </m:d>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e>
                    </m:nary>
                  </m:oMath>
                </a14:m>
                <a:r>
                  <a:rPr lang="en-US" altLang="zh-CN" b="0" dirty="0">
                    <a:ea typeface="Cambria Math" panose="02040503050406030204" pitchFamily="18" charset="0"/>
                  </a:rPr>
                  <a:t> </a:t>
                </a:r>
                <a:r>
                  <a:rPr lang="zh-CN" altLang="en-US" b="0" dirty="0">
                    <a:ea typeface="Cambria Math" panose="02040503050406030204" pitchFamily="18" charset="0"/>
                  </a:rPr>
                  <a:t>，</a:t>
                </a:r>
                <a:r>
                  <a:rPr lang="zh-CN" altLang="en-US" dirty="0"/>
                  <a:t>这是</a:t>
                </a:r>
                <a:r>
                  <a:rPr lang="zh-CN" altLang="en-US" dirty="0">
                    <a:solidFill>
                      <a:srgbClr val="FF0000"/>
                    </a:solidFill>
                  </a:rPr>
                  <a:t>最小二乘法</a:t>
                </a:r>
                <a:r>
                  <a:rPr lang="zh-CN" altLang="en-US" dirty="0"/>
                  <a:t>应用的场合。但由于激活函数（非线性函数）没法用最小二乘法。这就要引出两个重要的概念：</a:t>
                </a:r>
                <a:r>
                  <a:rPr lang="zh-CN" altLang="en-US" dirty="0">
                    <a:solidFill>
                      <a:srgbClr val="FF0000"/>
                    </a:solidFill>
                  </a:rPr>
                  <a:t>损失函数</a:t>
                </a:r>
                <a:r>
                  <a:rPr lang="zh-CN" altLang="en-US" dirty="0"/>
                  <a:t>和</a:t>
                </a:r>
                <a:r>
                  <a:rPr lang="zh-CN" altLang="en-US" dirty="0">
                    <a:solidFill>
                      <a:srgbClr val="FF0000"/>
                    </a:solidFill>
                  </a:rPr>
                  <a:t>梯度下降法</a:t>
                </a:r>
                <a:r>
                  <a:rPr lang="zh-CN" altLang="en-US" dirty="0"/>
                  <a:t>。</a:t>
                </a:r>
                <a:endParaRPr lang="en-US" altLang="zh-CN" dirty="0"/>
              </a:p>
              <a:p>
                <a:pPr>
                  <a:lnSpc>
                    <a:spcPct val="150000"/>
                  </a:lnSpc>
                  <a:spcBef>
                    <a:spcPts val="300"/>
                  </a:spcBef>
                  <a:spcAft>
                    <a:spcPts val="300"/>
                  </a:spcAft>
                </a:pPr>
                <a:r>
                  <a:rPr lang="en-US" altLang="zh-CN" dirty="0"/>
                  <a:t>      </a:t>
                </a:r>
                <a:r>
                  <a:rPr lang="zh-CN" altLang="en-US" dirty="0"/>
                  <a:t>感知机</a:t>
                </a:r>
                <a:r>
                  <a:rPr lang="zh-CN" altLang="en-US" dirty="0">
                    <a:solidFill>
                      <a:srgbClr val="C00000"/>
                    </a:solidFill>
                  </a:rPr>
                  <a:t>损失函数</a:t>
                </a:r>
                <a:r>
                  <a:rPr lang="zh-CN" altLang="en-US" dirty="0"/>
                  <a:t>衡量预测的类别与真实类别之间的差异。常见的损失函数有交叉熵损失（</a:t>
                </a:r>
                <a:r>
                  <a:rPr lang="en-US" altLang="zh-CN" dirty="0"/>
                  <a:t>Cross-Entropy Loss</a:t>
                </a:r>
                <a:r>
                  <a:rPr lang="zh-CN" altLang="en-US" dirty="0"/>
                  <a:t>）和 </a:t>
                </a:r>
                <a:r>
                  <a:rPr lang="en-US" altLang="zh-CN" dirty="0"/>
                  <a:t>Hinge</a:t>
                </a:r>
                <a:r>
                  <a:rPr lang="zh-CN" altLang="en-US" dirty="0"/>
                  <a:t>损失（</a:t>
                </a:r>
                <a:r>
                  <a:rPr lang="en-US" altLang="zh-CN" dirty="0"/>
                  <a:t>Hinge Loss</a:t>
                </a:r>
                <a:r>
                  <a:rPr lang="zh-CN" altLang="en-US" dirty="0"/>
                  <a:t>）。</a:t>
                </a:r>
                <a:endParaRPr lang="en-US" altLang="zh-CN" dirty="0"/>
              </a:p>
              <a:p>
                <a:pPr>
                  <a:lnSpc>
                    <a:spcPct val="150000"/>
                  </a:lnSpc>
                  <a:spcBef>
                    <a:spcPts val="300"/>
                  </a:spcBef>
                  <a:spcAft>
                    <a:spcPts val="300"/>
                  </a:spcAft>
                </a:pPr>
                <a:r>
                  <a:rPr lang="en-US" altLang="zh-CN" dirty="0"/>
                  <a:t>      </a:t>
                </a:r>
                <a:r>
                  <a:rPr lang="zh-CN" altLang="en-US" dirty="0">
                    <a:solidFill>
                      <a:srgbClr val="C00000"/>
                    </a:solidFill>
                  </a:rPr>
                  <a:t>梯度</a:t>
                </a:r>
                <a:r>
                  <a:rPr lang="zh-CN" altLang="en-US" dirty="0"/>
                  <a:t>是就是对损失函数中的</a:t>
                </a:r>
                <a:r>
                  <a:rPr lang="en-US" altLang="zh-CN" dirty="0"/>
                  <a:t>w</a:t>
                </a:r>
                <a:r>
                  <a:rPr lang="zh-CN" altLang="en-US" dirty="0"/>
                  <a:t>和</a:t>
                </a:r>
                <a:r>
                  <a:rPr lang="en-US" altLang="zh-CN" dirty="0"/>
                  <a:t>b</a:t>
                </a:r>
                <a:r>
                  <a:rPr lang="zh-CN" altLang="en-US" dirty="0"/>
                  <a:t>求偏导数（类似最小二乘法的思路）。梯度下降就是再根据偏导数的大小，小量更新参数值（</a:t>
                </a:r>
                <a14:m>
                  <m:oMath xmlns:m="http://schemas.openxmlformats.org/officeDocument/2006/math">
                    <m:r>
                      <a:rPr lang="zh-CN" altLang="en-US" i="1" dirty="0">
                        <a:latin typeface="Cambria Math" panose="02040503050406030204" pitchFamily="18" charset="0"/>
                        <a:ea typeface="Cambria Math" panose="02040503050406030204" pitchFamily="18" charset="0"/>
                      </a:rPr>
                      <m:t>权重</m:t>
                    </m:r>
                    <m:r>
                      <a:rPr lang="en-US" altLang="zh-CN" i="1" smtClean="0">
                        <a:latin typeface="Cambria Math" panose="02040503050406030204" pitchFamily="18" charset="0"/>
                        <a:ea typeface="Cambria Math" panose="02040503050406030204" pitchFamily="18" charset="0"/>
                      </a:rPr>
                      <m:t>+∆</m:t>
                    </m:r>
                  </m:oMath>
                </a14:m>
                <a:r>
                  <a:rPr lang="zh-CN" altLang="en-US" dirty="0"/>
                  <a:t>）。</a:t>
                </a:r>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652716" y="1938622"/>
                <a:ext cx="8107227" cy="4946803"/>
              </a:xfrm>
              <a:prstGeom prst="rect">
                <a:avLst/>
              </a:prstGeom>
              <a:blipFill rotWithShape="1">
                <a:blip r:embed="rId3"/>
                <a:stretch>
                  <a:fillRect l="-7" t="-12" r="1" b="2"/>
                </a:stretch>
              </a:blipFill>
              <a:ln>
                <a:noFill/>
              </a:ln>
            </p:spPr>
            <p:txBody>
              <a:bodyPr/>
              <a:lstStyle/>
              <a:p>
                <a:r>
                  <a:rPr lang="zh-CN" altLang="en-US">
                    <a:noFill/>
                  </a:rPr>
                  <a:t> </a:t>
                </a:r>
              </a:p>
            </p:txBody>
          </p:sp>
        </mc:Fallback>
      </mc:AlternateContent>
      <p:pic>
        <p:nvPicPr>
          <p:cNvPr id="17" name="图片 16"/>
          <p:cNvPicPr>
            <a:picLocks noChangeAspect="1"/>
          </p:cNvPicPr>
          <p:nvPr/>
        </p:nvPicPr>
        <p:blipFill>
          <a:blip r:embed="rId4"/>
          <a:stretch>
            <a:fillRect/>
          </a:stretch>
        </p:blipFill>
        <p:spPr>
          <a:xfrm>
            <a:off x="4129112" y="3175830"/>
            <a:ext cx="670954" cy="5614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2276221" y="3860936"/>
            <a:ext cx="1260000" cy="1260000"/>
            <a:chOff x="1174779" y="3359349"/>
            <a:chExt cx="1800000" cy="1800001"/>
          </a:xfrm>
        </p:grpSpPr>
        <p:grpSp>
          <p:nvGrpSpPr>
            <p:cNvPr id="3" name="组合 2"/>
            <p:cNvGrpSpPr/>
            <p:nvPr/>
          </p:nvGrpSpPr>
          <p:grpSpPr>
            <a:xfrm>
              <a:off x="1174779" y="3359349"/>
              <a:ext cx="1800000" cy="1800001"/>
              <a:chOff x="6250980" y="3660482"/>
              <a:chExt cx="1800000" cy="1800001"/>
            </a:xfrm>
          </p:grpSpPr>
          <p:sp>
            <p:nvSpPr>
              <p:cNvPr id="5" name="椭圆 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354779" y="3539349"/>
              <a:ext cx="1440000" cy="1440000"/>
            </a:xfrm>
            <a:prstGeom prst="ellipse">
              <a:avLst/>
            </a:prstGeom>
            <a:solidFill>
              <a:srgbClr val="A6A6A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a:grpSpLocks noChangeAspect="1"/>
          </p:cNvGrpSpPr>
          <p:nvPr/>
        </p:nvGrpSpPr>
        <p:grpSpPr>
          <a:xfrm>
            <a:off x="2683600" y="2570378"/>
            <a:ext cx="576000" cy="576000"/>
            <a:chOff x="1174779" y="3359349"/>
            <a:chExt cx="1800000" cy="1800001"/>
          </a:xfrm>
        </p:grpSpPr>
        <p:grpSp>
          <p:nvGrpSpPr>
            <p:cNvPr id="8" name="组合 7"/>
            <p:cNvGrpSpPr/>
            <p:nvPr/>
          </p:nvGrpSpPr>
          <p:grpSpPr>
            <a:xfrm>
              <a:off x="1174779" y="3359349"/>
              <a:ext cx="1800000" cy="1800001"/>
              <a:chOff x="6250980" y="3660482"/>
              <a:chExt cx="1800000" cy="1800001"/>
            </a:xfrm>
          </p:grpSpPr>
          <p:sp>
            <p:nvSpPr>
              <p:cNvPr id="10" name="椭圆 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354779" y="3539349"/>
              <a:ext cx="1440000" cy="1440000"/>
            </a:xfrm>
            <a:prstGeom prst="ellipse">
              <a:avLst/>
            </a:prstGeom>
            <a:solidFill>
              <a:srgbClr val="90AFC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6591" y="2718418"/>
            <a:ext cx="1980000" cy="1980000"/>
            <a:chOff x="6250980" y="3660482"/>
            <a:chExt cx="1800000" cy="1800001"/>
          </a:xfrm>
        </p:grpSpPr>
        <p:sp>
          <p:nvSpPr>
            <p:cNvPr id="13" name="椭圆 12"/>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90591" y="2862418"/>
            <a:ext cx="1692000" cy="1692000"/>
          </a:xfrm>
          <a:prstGeom prst="ellipse">
            <a:avLst/>
          </a:prstGeom>
          <a:solidFill>
            <a:srgbClr val="D54A47"/>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a:grpSpLocks noChangeAspect="1"/>
          </p:cNvGrpSpPr>
          <p:nvPr/>
        </p:nvGrpSpPr>
        <p:grpSpPr>
          <a:xfrm>
            <a:off x="778122" y="2035413"/>
            <a:ext cx="1044000" cy="1044000"/>
            <a:chOff x="1174779" y="3359349"/>
            <a:chExt cx="1800000" cy="1800001"/>
          </a:xfrm>
        </p:grpSpPr>
        <p:grpSp>
          <p:nvGrpSpPr>
            <p:cNvPr id="17" name="组合 16"/>
            <p:cNvGrpSpPr/>
            <p:nvPr/>
          </p:nvGrpSpPr>
          <p:grpSpPr>
            <a:xfrm>
              <a:off x="1174779" y="3359349"/>
              <a:ext cx="1800000" cy="1800001"/>
              <a:chOff x="6250980" y="3660482"/>
              <a:chExt cx="1800000" cy="1800001"/>
            </a:xfrm>
          </p:grpSpPr>
          <p:sp>
            <p:nvSpPr>
              <p:cNvPr id="19" name="椭圆 18"/>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354779" y="3539349"/>
              <a:ext cx="1440000" cy="1440000"/>
            </a:xfrm>
            <a:prstGeom prst="ellipse">
              <a:avLst/>
            </a:prstGeom>
            <a:solidFill>
              <a:srgbClr val="789BB5"/>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a:grpSpLocks noChangeAspect="1"/>
          </p:cNvGrpSpPr>
          <p:nvPr/>
        </p:nvGrpSpPr>
        <p:grpSpPr>
          <a:xfrm>
            <a:off x="375243" y="4151919"/>
            <a:ext cx="648000" cy="648000"/>
            <a:chOff x="1174779" y="3359349"/>
            <a:chExt cx="1800000" cy="1800001"/>
          </a:xfrm>
        </p:grpSpPr>
        <p:grpSp>
          <p:nvGrpSpPr>
            <p:cNvPr id="22" name="组合 21"/>
            <p:cNvGrpSpPr/>
            <p:nvPr/>
          </p:nvGrpSpPr>
          <p:grpSpPr>
            <a:xfrm>
              <a:off x="1174779" y="3359349"/>
              <a:ext cx="1800000" cy="1800001"/>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1354779" y="3539349"/>
              <a:ext cx="1440000" cy="1440000"/>
            </a:xfrm>
            <a:prstGeom prst="ellipse">
              <a:avLst/>
            </a:prstGeom>
            <a:solidFill>
              <a:schemeClr val="tx2">
                <a:lumMod val="75000"/>
                <a:lumOff val="2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3975745" y="2167412"/>
            <a:ext cx="4768408" cy="1458220"/>
          </a:xfrm>
          <a:prstGeom prst="rect">
            <a:avLst/>
          </a:prstGeom>
        </p:spPr>
        <p:txBody>
          <a:bodyPr wrap="square">
            <a:spAutoFit/>
          </a:bodyPr>
          <a:lstStyle/>
          <a:p>
            <a:pPr>
              <a:lnSpc>
                <a:spcPct val="200000"/>
              </a:lnSpc>
            </a:pPr>
            <a:r>
              <a:rPr lang="zh-CN" altLang="en-US" sz="2400" b="1" dirty="0">
                <a:solidFill>
                  <a:srgbClr val="DF7566"/>
                </a:solidFill>
                <a:latin typeface="+mn-ea"/>
              </a:rPr>
              <a:t>主题一、</a:t>
            </a:r>
            <a:r>
              <a:rPr lang="en-US" altLang="zh-CN" sz="2400" b="1" dirty="0">
                <a:solidFill>
                  <a:srgbClr val="DF7566"/>
                </a:solidFill>
                <a:latin typeface="+mn-ea"/>
              </a:rPr>
              <a:t>AI</a:t>
            </a:r>
            <a:r>
              <a:rPr lang="zh-CN" altLang="en-US" sz="2400" b="1" dirty="0">
                <a:solidFill>
                  <a:srgbClr val="DF7566"/>
                </a:solidFill>
                <a:latin typeface="+mn-ea"/>
              </a:rPr>
              <a:t>实践基础</a:t>
            </a:r>
            <a:endParaRPr lang="en-US" altLang="zh-CN" sz="2400" b="1" dirty="0">
              <a:solidFill>
                <a:srgbClr val="DF7566"/>
              </a:solidFill>
              <a:latin typeface="+mn-ea"/>
            </a:endParaRPr>
          </a:p>
          <a:p>
            <a:pPr>
              <a:lnSpc>
                <a:spcPct val="200000"/>
              </a:lnSpc>
            </a:pPr>
            <a:r>
              <a:rPr lang="zh-CN" altLang="en-US" sz="2400" b="1" dirty="0">
                <a:solidFill>
                  <a:schemeClr val="tx1">
                    <a:lumMod val="95000"/>
                    <a:lumOff val="5000"/>
                  </a:schemeClr>
                </a:solidFill>
                <a:latin typeface="+mn-ea"/>
              </a:rPr>
              <a:t>主题二、基于</a:t>
            </a:r>
            <a:r>
              <a:rPr lang="en-US" altLang="zh-CN" sz="2400" b="1" dirty="0" err="1">
                <a:solidFill>
                  <a:schemeClr val="tx1">
                    <a:lumMod val="95000"/>
                    <a:lumOff val="5000"/>
                  </a:schemeClr>
                </a:solidFill>
                <a:latin typeface="+mn-ea"/>
              </a:rPr>
              <a:t>MindSpore</a:t>
            </a:r>
            <a:r>
              <a:rPr lang="zh-CN" altLang="en-US" sz="2400" b="1" dirty="0">
                <a:solidFill>
                  <a:schemeClr val="tx1">
                    <a:lumMod val="95000"/>
                    <a:lumOff val="5000"/>
                  </a:schemeClr>
                </a:solidFill>
                <a:latin typeface="+mn-ea"/>
              </a:rPr>
              <a:t>的实践</a:t>
            </a:r>
            <a:endParaRPr lang="en-US" altLang="zh-CN" sz="2400" b="1" dirty="0">
              <a:solidFill>
                <a:schemeClr val="tx1">
                  <a:lumMod val="95000"/>
                  <a:lumOff val="5000"/>
                </a:schemeClr>
              </a:solidFill>
              <a:latin typeface="+mn-ea"/>
            </a:endParaRPr>
          </a:p>
        </p:txBody>
      </p:sp>
      <p:sp>
        <p:nvSpPr>
          <p:cNvPr id="28" name="矩形 27"/>
          <p:cNvSpPr/>
          <p:nvPr/>
        </p:nvSpPr>
        <p:spPr>
          <a:xfrm>
            <a:off x="2204427" y="719222"/>
            <a:ext cx="4411767" cy="707886"/>
          </a:xfrm>
          <a:prstGeom prst="rect">
            <a:avLst/>
          </a:prstGeom>
          <a:noFill/>
        </p:spPr>
        <p:txBody>
          <a:bodyPr wrap="none" lIns="324000" rIns="324000">
            <a:spAutoFit/>
          </a:bodyPr>
          <a:lstStyle/>
          <a:p>
            <a:r>
              <a:rPr lang="en-US" altLang="zh-CN"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sym typeface="华文隶书" panose="02010800040101010101" pitchFamily="2" charset="-122"/>
              </a:rPr>
              <a:t>Contents  </a:t>
            </a:r>
            <a:r>
              <a:rPr lang="en-US" altLang="zh-CN"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Title</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sp>
        <p:nvSpPr>
          <p:cNvPr id="30" name="KSO_Shape"/>
          <p:cNvSpPr/>
          <p:nvPr/>
        </p:nvSpPr>
        <p:spPr bwMode="auto">
          <a:xfrm>
            <a:off x="1528838" y="3336923"/>
            <a:ext cx="1076172" cy="843815"/>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4660" y="3893838"/>
            <a:ext cx="8459791" cy="2793000"/>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74660" y="981075"/>
            <a:ext cx="8459791" cy="291276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3" y="314635"/>
            <a:ext cx="5808009" cy="646331"/>
          </a:xfrm>
          <a:prstGeom prst="rect">
            <a:avLst/>
          </a:prstGeom>
          <a:noFill/>
        </p:spPr>
        <p:txBody>
          <a:bodyPr wrap="square" rtlCol="0">
            <a:spAutoFit/>
          </a:bodyPr>
          <a:lstStyle/>
          <a:p>
            <a:r>
              <a:rPr lang="zh-CN" altLang="en-US" sz="3600" dirty="0">
                <a:solidFill>
                  <a:srgbClr val="002060"/>
                </a:solidFill>
                <a:latin typeface="+mn-ea"/>
              </a:rPr>
              <a:t>从感知机到神经网络</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5" name="文本框 14"/>
          <p:cNvSpPr txBox="1"/>
          <p:nvPr/>
        </p:nvSpPr>
        <p:spPr>
          <a:xfrm>
            <a:off x="515899" y="888785"/>
            <a:ext cx="8229055" cy="3033523"/>
          </a:xfrm>
          <a:prstGeom prst="rect">
            <a:avLst/>
          </a:prstGeom>
          <a:noFill/>
        </p:spPr>
        <p:txBody>
          <a:bodyPr wrap="square">
            <a:spAutoFit/>
          </a:bodyPr>
          <a:lstStyle/>
          <a:p>
            <a:pPr algn="l">
              <a:lnSpc>
                <a:spcPct val="150000"/>
              </a:lnSpc>
              <a:spcBef>
                <a:spcPts val="300"/>
              </a:spcBef>
            </a:pPr>
            <a:r>
              <a:rPr lang="zh-CN" altLang="en-US" dirty="0">
                <a:solidFill>
                  <a:srgbClr val="FF0000"/>
                </a:solidFill>
              </a:rPr>
              <a:t>梯度下降法</a:t>
            </a:r>
            <a:endParaRPr lang="en-US" altLang="zh-CN" dirty="0">
              <a:solidFill>
                <a:srgbClr val="FF0000"/>
              </a:solidFill>
            </a:endParaRPr>
          </a:p>
          <a:p>
            <a:pPr algn="l">
              <a:lnSpc>
                <a:spcPct val="150000"/>
              </a:lnSpc>
              <a:spcBef>
                <a:spcPts val="300"/>
              </a:spcBef>
            </a:pPr>
            <a:r>
              <a:rPr lang="zh-CN" altLang="en-US" dirty="0"/>
              <a:t>       梯度下降法适用于</a:t>
            </a:r>
            <a:r>
              <a:rPr lang="zh-CN" altLang="en-US" dirty="0">
                <a:solidFill>
                  <a:srgbClr val="FF0000"/>
                </a:solidFill>
              </a:rPr>
              <a:t>非线性函数的优化问题</a:t>
            </a:r>
            <a:r>
              <a:rPr lang="zh-CN" altLang="en-US" dirty="0"/>
              <a:t>，能够</a:t>
            </a:r>
            <a:r>
              <a:rPr lang="zh-CN" altLang="en-US" dirty="0">
                <a:solidFill>
                  <a:srgbClr val="FF0000"/>
                </a:solidFill>
              </a:rPr>
              <a:t>通过逐步调整参数来逼近最优解</a:t>
            </a:r>
            <a:r>
              <a:rPr lang="zh-CN" altLang="en-US" dirty="0"/>
              <a:t>。它不是专门针对某种特定类型的多元非线性函数，而是一个通用的优化方法，可以用来拟合任何可微的多元非线性函数。</a:t>
            </a:r>
            <a:endParaRPr lang="en-US" altLang="zh-CN" dirty="0"/>
          </a:p>
          <a:p>
            <a:pPr algn="l">
              <a:lnSpc>
                <a:spcPct val="150000"/>
              </a:lnSpc>
              <a:spcBef>
                <a:spcPts val="300"/>
              </a:spcBef>
            </a:pPr>
            <a:r>
              <a:rPr lang="zh-CN" altLang="en-US" dirty="0"/>
              <a:t>       神经网络参数计算的基本思想是：根据预测结果和实际结果的偏差，定义</a:t>
            </a:r>
            <a:r>
              <a:rPr lang="zh-CN" altLang="en-US" dirty="0">
                <a:solidFill>
                  <a:srgbClr val="FF0000"/>
                </a:solidFill>
              </a:rPr>
              <a:t>损失函数</a:t>
            </a:r>
            <a:r>
              <a:rPr lang="zh-CN" altLang="en-US" dirty="0"/>
              <a:t>。通过计算</a:t>
            </a:r>
            <a:r>
              <a:rPr lang="zh-CN" altLang="en-US" dirty="0">
                <a:solidFill>
                  <a:srgbClr val="FF0000"/>
                </a:solidFill>
              </a:rPr>
              <a:t>损失函数</a:t>
            </a:r>
            <a:r>
              <a:rPr lang="zh-CN" altLang="en-US" dirty="0"/>
              <a:t>的梯度（即损失函数对每个参数的偏导数），朝着梯度下降的方向调整参数，直到找到使损失函数最小化的参数组合。</a:t>
            </a:r>
            <a:endParaRPr lang="zh-CN" altLang="en-US" b="0" i="0" dirty="0">
              <a:solidFill>
                <a:srgbClr val="404040"/>
              </a:solidFill>
              <a:effectLst/>
              <a:latin typeface="Inter"/>
            </a:endParaRPr>
          </a:p>
        </p:txBody>
      </p:sp>
      <p:pic>
        <p:nvPicPr>
          <p:cNvPr id="12" name="图片 11"/>
          <p:cNvPicPr>
            <a:picLocks noChangeAspect="1"/>
          </p:cNvPicPr>
          <p:nvPr/>
        </p:nvPicPr>
        <p:blipFill>
          <a:blip r:embed="rId2"/>
          <a:stretch>
            <a:fillRect/>
          </a:stretch>
        </p:blipFill>
        <p:spPr>
          <a:xfrm>
            <a:off x="496109" y="3950271"/>
            <a:ext cx="4990292" cy="993473"/>
          </a:xfrm>
          <a:prstGeom prst="rect">
            <a:avLst/>
          </a:prstGeom>
        </p:spPr>
      </p:pic>
      <p:sp>
        <p:nvSpPr>
          <p:cNvPr id="14" name="文本框 13"/>
          <p:cNvSpPr txBox="1"/>
          <p:nvPr/>
        </p:nvSpPr>
        <p:spPr>
          <a:xfrm>
            <a:off x="560739" y="4850299"/>
            <a:ext cx="8229055" cy="1825500"/>
          </a:xfrm>
          <a:prstGeom prst="rect">
            <a:avLst/>
          </a:prstGeom>
          <a:noFill/>
        </p:spPr>
        <p:txBody>
          <a:bodyPr wrap="square">
            <a:spAutoFit/>
          </a:bodyPr>
          <a:lstStyle/>
          <a:p>
            <a:pPr algn="l">
              <a:lnSpc>
                <a:spcPct val="150000"/>
              </a:lnSpc>
              <a:spcBef>
                <a:spcPts val="300"/>
              </a:spcBef>
            </a:pPr>
            <a:r>
              <a:rPr lang="zh-CN" altLang="en-US" dirty="0"/>
              <a:t>这个地方其实是偷懒了，没有定义损失函数，而是依靠这样一种</a:t>
            </a:r>
            <a:r>
              <a:rPr lang="zh-CN" altLang="en-US" dirty="0">
                <a:solidFill>
                  <a:srgbClr val="FF0000"/>
                </a:solidFill>
              </a:rPr>
              <a:t>假设</a:t>
            </a:r>
            <a:r>
              <a:rPr lang="zh-CN" altLang="en-US" dirty="0"/>
              <a:t>更新参数。</a:t>
            </a:r>
            <a:endParaRPr lang="en-US" altLang="zh-CN" dirty="0"/>
          </a:p>
          <a:p>
            <a:pPr marL="285750" indent="-285750" algn="l">
              <a:lnSpc>
                <a:spcPct val="150000"/>
              </a:lnSpc>
              <a:spcBef>
                <a:spcPts val="300"/>
              </a:spcBef>
              <a:buFont typeface="Arial" panose="020B0604020202020204" pitchFamily="34" charset="0"/>
              <a:buChar char="•"/>
            </a:pPr>
            <a:r>
              <a:rPr lang="zh-CN" altLang="en-US" b="0" i="0" dirty="0">
                <a:solidFill>
                  <a:srgbClr val="404040"/>
                </a:solidFill>
                <a:effectLst/>
                <a:latin typeface="Inter"/>
              </a:rPr>
              <a:t>当预测正确的时候，没必要更新参数。</a:t>
            </a:r>
            <a:endParaRPr lang="en-US" altLang="zh-CN" b="0" i="0" dirty="0">
              <a:solidFill>
                <a:srgbClr val="404040"/>
              </a:solidFill>
              <a:effectLst/>
              <a:latin typeface="Inter"/>
            </a:endParaRPr>
          </a:p>
          <a:p>
            <a:pPr marL="285750" indent="-285750" algn="l">
              <a:lnSpc>
                <a:spcPct val="150000"/>
              </a:lnSpc>
              <a:spcBef>
                <a:spcPts val="300"/>
              </a:spcBef>
              <a:buFont typeface="Arial" panose="020B0604020202020204" pitchFamily="34" charset="0"/>
              <a:buChar char="•"/>
            </a:pPr>
            <a:r>
              <a:rPr lang="zh-CN" altLang="en-US" b="0" i="0" dirty="0">
                <a:solidFill>
                  <a:srgbClr val="7030A0"/>
                </a:solidFill>
                <a:effectLst/>
                <a:latin typeface="Inter"/>
              </a:rPr>
              <a:t>如果真实</a:t>
            </a:r>
            <a:r>
              <a:rPr lang="zh-CN" altLang="en-US" dirty="0">
                <a:solidFill>
                  <a:srgbClr val="7030A0"/>
                </a:solidFill>
                <a:latin typeface="Inter"/>
              </a:rPr>
              <a:t>值是</a:t>
            </a:r>
            <a:r>
              <a:rPr lang="en-US" altLang="zh-CN" dirty="0">
                <a:solidFill>
                  <a:srgbClr val="7030A0"/>
                </a:solidFill>
                <a:latin typeface="Inter"/>
              </a:rPr>
              <a:t>1</a:t>
            </a:r>
            <a:r>
              <a:rPr lang="zh-CN" altLang="en-US" dirty="0">
                <a:solidFill>
                  <a:srgbClr val="7030A0"/>
                </a:solidFill>
                <a:latin typeface="Inter"/>
              </a:rPr>
              <a:t>，我预测成了</a:t>
            </a:r>
            <a:r>
              <a:rPr lang="en-US" altLang="zh-CN" dirty="0">
                <a:solidFill>
                  <a:srgbClr val="7030A0"/>
                </a:solidFill>
                <a:latin typeface="Inter"/>
              </a:rPr>
              <a:t>0</a:t>
            </a:r>
            <a:r>
              <a:rPr lang="zh-CN" altLang="en-US" dirty="0">
                <a:solidFill>
                  <a:srgbClr val="7030A0"/>
                </a:solidFill>
                <a:latin typeface="Inter"/>
              </a:rPr>
              <a:t>，那么预测笑了，应该增大权重。反之亦然。</a:t>
            </a:r>
            <a:endParaRPr lang="en-US" altLang="zh-CN" dirty="0">
              <a:solidFill>
                <a:srgbClr val="7030A0"/>
              </a:solidFill>
              <a:latin typeface="Inter"/>
            </a:endParaRPr>
          </a:p>
          <a:p>
            <a:pPr marL="285750" indent="-285750" algn="l">
              <a:lnSpc>
                <a:spcPct val="150000"/>
              </a:lnSpc>
              <a:spcBef>
                <a:spcPts val="300"/>
              </a:spcBef>
              <a:buFont typeface="Arial" panose="020B0604020202020204" pitchFamily="34" charset="0"/>
              <a:buChar char="•"/>
            </a:pPr>
            <a:r>
              <a:rPr lang="zh-CN" altLang="en-US" b="0" i="0" dirty="0">
                <a:solidFill>
                  <a:srgbClr val="7030A0"/>
                </a:solidFill>
                <a:effectLst/>
                <a:latin typeface="Inter"/>
              </a:rPr>
              <a:t>更新的次数可以多一点（循环），但更新的步子要小一点。</a:t>
            </a:r>
            <a:endParaRPr lang="zh-CN" altLang="en-US" b="0" i="0" dirty="0">
              <a:solidFill>
                <a:srgbClr val="7030A0"/>
              </a:solidFill>
              <a:effectLst/>
              <a:latin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352674" y="4943037"/>
            <a:ext cx="4648201" cy="1855802"/>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54704" y="314635"/>
            <a:ext cx="5516936" cy="646331"/>
          </a:xfrm>
          <a:prstGeom prst="rect">
            <a:avLst/>
          </a:prstGeom>
          <a:noFill/>
        </p:spPr>
        <p:txBody>
          <a:bodyPr wrap="square" rtlCol="0">
            <a:spAutoFit/>
          </a:bodyPr>
          <a:lstStyle/>
          <a:p>
            <a:r>
              <a:rPr lang="en-US" altLang="zh-CN" sz="3600" dirty="0">
                <a:solidFill>
                  <a:srgbClr val="002060"/>
                </a:solidFill>
                <a:latin typeface="+mn-ea"/>
              </a:rPr>
              <a:t>AI</a:t>
            </a:r>
            <a:r>
              <a:rPr lang="zh-CN" altLang="en-US" sz="3600" dirty="0">
                <a:solidFill>
                  <a:srgbClr val="002060"/>
                </a:solidFill>
                <a:latin typeface="+mn-ea"/>
              </a:rPr>
              <a:t>实践基础</a:t>
            </a:r>
            <a:r>
              <a:rPr lang="en-US" altLang="zh-CN" sz="3600" dirty="0">
                <a:solidFill>
                  <a:srgbClr val="002060"/>
                </a:solidFill>
                <a:latin typeface="+mn-ea"/>
              </a:rPr>
              <a:t>-</a:t>
            </a:r>
            <a:r>
              <a:rPr lang="zh-CN" altLang="en-US" sz="3600" dirty="0">
                <a:solidFill>
                  <a:srgbClr val="002060"/>
                </a:solidFill>
                <a:latin typeface="+mn-ea"/>
              </a:rPr>
              <a:t>感知机</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矩形 7"/>
          <p:cNvSpPr/>
          <p:nvPr/>
        </p:nvSpPr>
        <p:spPr>
          <a:xfrm>
            <a:off x="368297" y="1143001"/>
            <a:ext cx="8459791" cy="164769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spcBef>
                <a:spcPts val="300"/>
              </a:spcBef>
              <a:buFont typeface="Arial" panose="020B0604020202020204" pitchFamily="34" charset="0"/>
              <a:buChar char="•"/>
            </a:pPr>
            <a:endParaRPr lang="en-US" altLang="zh-CN" sz="2800" i="0" dirty="0">
              <a:solidFill>
                <a:schemeClr val="bg1"/>
              </a:solidFill>
              <a:effectLst/>
              <a:latin typeface="Inter"/>
            </a:endParaRPr>
          </a:p>
        </p:txBody>
      </p:sp>
      <p:sp>
        <p:nvSpPr>
          <p:cNvPr id="10" name="文本框 9"/>
          <p:cNvSpPr txBox="1"/>
          <p:nvPr/>
        </p:nvSpPr>
        <p:spPr>
          <a:xfrm>
            <a:off x="515899" y="1179363"/>
            <a:ext cx="7607863" cy="587340"/>
          </a:xfrm>
          <a:prstGeom prst="rect">
            <a:avLst/>
          </a:prstGeom>
          <a:noFill/>
        </p:spPr>
        <p:txBody>
          <a:bodyPr wrap="square">
            <a:spAutoFit/>
          </a:bodyPr>
          <a:lstStyle/>
          <a:p>
            <a:pPr algn="l">
              <a:lnSpc>
                <a:spcPct val="150000"/>
              </a:lnSpc>
              <a:spcBef>
                <a:spcPts val="300"/>
              </a:spcBef>
            </a:pPr>
            <a:r>
              <a:rPr lang="zh-CN" altLang="en-US" sz="2400" dirty="0">
                <a:solidFill>
                  <a:schemeClr val="bg1"/>
                </a:solidFill>
                <a:latin typeface="Inter"/>
              </a:rPr>
              <a:t>讲到这里，</a:t>
            </a:r>
            <a:r>
              <a:rPr lang="zh-CN" altLang="en-US" sz="2400" i="0" dirty="0">
                <a:solidFill>
                  <a:schemeClr val="bg1"/>
                </a:solidFill>
                <a:effectLst/>
                <a:latin typeface="Inter"/>
              </a:rPr>
              <a:t>已经出现了两个对人工智能非常重要的对象：</a:t>
            </a:r>
            <a:endParaRPr lang="en-US" altLang="zh-CN" sz="2400" i="0" dirty="0">
              <a:solidFill>
                <a:schemeClr val="bg1"/>
              </a:solidFill>
              <a:effectLst/>
              <a:latin typeface="Inter"/>
            </a:endParaRPr>
          </a:p>
        </p:txBody>
      </p:sp>
      <p:sp>
        <p:nvSpPr>
          <p:cNvPr id="13" name="文本框 12"/>
          <p:cNvSpPr txBox="1"/>
          <p:nvPr/>
        </p:nvSpPr>
        <p:spPr>
          <a:xfrm>
            <a:off x="5998097" y="1821793"/>
            <a:ext cx="1736161" cy="523220"/>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800" i="0" dirty="0">
                <a:solidFill>
                  <a:schemeClr val="bg1"/>
                </a:solidFill>
                <a:effectLst/>
                <a:latin typeface="Inter"/>
              </a:rPr>
              <a:t>算法</a:t>
            </a:r>
            <a:endParaRPr lang="en-US" altLang="zh-CN" sz="2800" i="0" dirty="0">
              <a:solidFill>
                <a:schemeClr val="bg1"/>
              </a:solidFill>
              <a:effectLst/>
              <a:latin typeface="Inter"/>
            </a:endParaRPr>
          </a:p>
        </p:txBody>
      </p:sp>
      <p:sp>
        <p:nvSpPr>
          <p:cNvPr id="15" name="文本框 14"/>
          <p:cNvSpPr txBox="1"/>
          <p:nvPr/>
        </p:nvSpPr>
        <p:spPr>
          <a:xfrm>
            <a:off x="1417861" y="1840076"/>
            <a:ext cx="4572000" cy="523220"/>
          </a:xfrm>
          <a:prstGeom prst="rect">
            <a:avLst/>
          </a:prstGeom>
          <a:noFill/>
        </p:spPr>
        <p:txBody>
          <a:bodyPr wrap="square">
            <a:spAutoFit/>
          </a:bodyPr>
          <a:lstStyle/>
          <a:p>
            <a:pPr marL="342900" indent="-342900" algn="l">
              <a:spcBef>
                <a:spcPts val="300"/>
              </a:spcBef>
              <a:buFont typeface="Arial" panose="020B0604020202020204" pitchFamily="34" charset="0"/>
              <a:buChar char="•"/>
            </a:pPr>
            <a:r>
              <a:rPr lang="zh-CN" altLang="en-US" sz="2800" dirty="0">
                <a:solidFill>
                  <a:schemeClr val="bg1"/>
                </a:solidFill>
                <a:latin typeface="Inter"/>
              </a:rPr>
              <a:t>数据集</a:t>
            </a:r>
            <a:endParaRPr lang="en-US" altLang="zh-CN" sz="2800" i="0" dirty="0">
              <a:solidFill>
                <a:schemeClr val="bg1"/>
              </a:solidFill>
              <a:effectLst/>
              <a:latin typeface="Inter"/>
            </a:endParaRPr>
          </a:p>
        </p:txBody>
      </p:sp>
      <p:pic>
        <p:nvPicPr>
          <p:cNvPr id="17" name="图片 16"/>
          <p:cNvPicPr>
            <a:picLocks noChangeAspect="1"/>
          </p:cNvPicPr>
          <p:nvPr/>
        </p:nvPicPr>
        <p:blipFill>
          <a:blip r:embed="rId2"/>
          <a:stretch>
            <a:fillRect/>
          </a:stretch>
        </p:blipFill>
        <p:spPr>
          <a:xfrm>
            <a:off x="5015551" y="3066425"/>
            <a:ext cx="3664628" cy="1362074"/>
          </a:xfrm>
          <a:prstGeom prst="rect">
            <a:avLst/>
          </a:prstGeom>
          <a:ln>
            <a:noFill/>
          </a:ln>
          <a:effectLst>
            <a:outerShdw blurRad="292100" dist="139700" dir="2700000" algn="tl" rotWithShape="0">
              <a:srgbClr val="333333">
                <a:alpha val="65000"/>
              </a:srgbClr>
            </a:outerShdw>
          </a:effectLst>
        </p:spPr>
      </p:pic>
      <p:pic>
        <p:nvPicPr>
          <p:cNvPr id="19" name="图片 18"/>
          <p:cNvPicPr>
            <a:picLocks noChangeAspect="1"/>
          </p:cNvPicPr>
          <p:nvPr/>
        </p:nvPicPr>
        <p:blipFill>
          <a:blip r:embed="rId3"/>
          <a:stretch>
            <a:fillRect/>
          </a:stretch>
        </p:blipFill>
        <p:spPr>
          <a:xfrm>
            <a:off x="447675" y="3042105"/>
            <a:ext cx="4101643" cy="1362074"/>
          </a:xfrm>
          <a:prstGeom prst="rect">
            <a:avLst/>
          </a:prstGeom>
          <a:ln>
            <a:noFill/>
          </a:ln>
          <a:effectLst>
            <a:outerShdw blurRad="292100" dist="139700" dir="2700000" algn="tl" rotWithShape="0">
              <a:srgbClr val="333333">
                <a:alpha val="65000"/>
              </a:srgbClr>
            </a:outerShdw>
          </a:effectLst>
        </p:spPr>
      </p:pic>
      <p:sp>
        <p:nvSpPr>
          <p:cNvPr id="20" name="箭头: 下 19"/>
          <p:cNvSpPr/>
          <p:nvPr/>
        </p:nvSpPr>
        <p:spPr>
          <a:xfrm>
            <a:off x="2380443" y="2411776"/>
            <a:ext cx="438150" cy="48279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箭头: 下 20"/>
          <p:cNvSpPr/>
          <p:nvPr/>
        </p:nvSpPr>
        <p:spPr>
          <a:xfrm>
            <a:off x="6514293" y="2411776"/>
            <a:ext cx="438150" cy="48279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 name="文本框 24"/>
          <p:cNvSpPr txBox="1"/>
          <p:nvPr/>
        </p:nvSpPr>
        <p:spPr>
          <a:xfrm>
            <a:off x="1842490" y="4293653"/>
            <a:ext cx="548285"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难！</a:t>
            </a:r>
            <a:endParaRPr lang="en-US" altLang="zh-CN" i="0" dirty="0">
              <a:solidFill>
                <a:srgbClr val="FF0000"/>
              </a:solidFill>
              <a:effectLst/>
              <a:highlight>
                <a:srgbClr val="FFFF00"/>
              </a:highlight>
              <a:latin typeface="Inter"/>
            </a:endParaRPr>
          </a:p>
        </p:txBody>
      </p:sp>
      <p:sp>
        <p:nvSpPr>
          <p:cNvPr id="26" name="文本框 25"/>
          <p:cNvSpPr txBox="1"/>
          <p:nvPr/>
        </p:nvSpPr>
        <p:spPr>
          <a:xfrm>
            <a:off x="6406546" y="4310581"/>
            <a:ext cx="548285"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难！</a:t>
            </a:r>
            <a:endParaRPr lang="en-US" altLang="zh-CN" i="0" dirty="0">
              <a:solidFill>
                <a:srgbClr val="FF0000"/>
              </a:solidFill>
              <a:effectLst/>
              <a:highlight>
                <a:srgbClr val="FFFF00"/>
              </a:highlight>
              <a:latin typeface="Inter"/>
            </a:endParaRPr>
          </a:p>
        </p:txBody>
      </p:sp>
      <mc:AlternateContent xmlns:mc="http://schemas.openxmlformats.org/markup-compatibility/2006">
        <mc:Choice xmlns:a14="http://schemas.microsoft.com/office/drawing/2010/main" Requires="a14">
          <p:sp>
            <p:nvSpPr>
              <p:cNvPr id="28" name="文本框 27"/>
              <p:cNvSpPr txBox="1"/>
              <p:nvPr/>
            </p:nvSpPr>
            <p:spPr>
              <a:xfrm>
                <a:off x="2449756" y="4977424"/>
                <a:ext cx="4454037" cy="1787028"/>
              </a:xfrm>
              <a:prstGeom prst="rect">
                <a:avLst/>
              </a:prstGeom>
              <a:noFill/>
            </p:spPr>
            <p:txBody>
              <a:bodyPr wrap="square">
                <a:spAutoFit/>
              </a:bodyPr>
              <a:lstStyle/>
              <a:p>
                <a:pPr algn="l">
                  <a:lnSpc>
                    <a:spcPct val="150000"/>
                  </a:lnSpc>
                </a:pPr>
                <a:r>
                  <a:rPr lang="zh-CN" altLang="en-US" b="1" i="0" dirty="0">
                    <a:solidFill>
                      <a:schemeClr val="accent5"/>
                    </a:solidFill>
                    <a:effectLst/>
                    <a:latin typeface="Inter"/>
                  </a:rPr>
                  <a:t>要做什么：</a:t>
                </a:r>
                <a:endParaRPr lang="en-US" altLang="zh-CN" b="1" i="0" dirty="0">
                  <a:solidFill>
                    <a:schemeClr val="accent5"/>
                  </a:solidFill>
                  <a:effectLst/>
                  <a:latin typeface="Inter"/>
                </a:endParaRPr>
              </a:p>
              <a:p>
                <a:pPr marL="285750" indent="-285750">
                  <a:lnSpc>
                    <a:spcPct val="150000"/>
                  </a:lnSpc>
                  <a:spcBef>
                    <a:spcPts val="300"/>
                  </a:spcBef>
                  <a:buFont typeface="Arial" panose="020B0604020202020204" pitchFamily="34" charset="0"/>
                  <a:buChar char="•"/>
                </a:pPr>
                <a:r>
                  <a:rPr lang="zh-CN" altLang="en-US" b="0" i="0" dirty="0">
                    <a:solidFill>
                      <a:schemeClr val="accent5"/>
                    </a:solidFill>
                    <a:effectLst/>
                    <a:latin typeface="Inter"/>
                  </a:rPr>
                  <a:t>根据已知数据，求</a:t>
                </a:r>
                <a14:m>
                  <m:oMath xmlns:m="http://schemas.openxmlformats.org/officeDocument/2006/math">
                    <m:sSub>
                      <m:sSubPr>
                        <m:ctrlPr>
                          <a:rPr lang="en-US" altLang="zh-CN" i="1" smtClean="0">
                            <a:solidFill>
                              <a:schemeClr val="accent5"/>
                            </a:solidFill>
                            <a:latin typeface="Cambria Math" panose="02040503050406030204" pitchFamily="18" charset="0"/>
                          </a:rPr>
                        </m:ctrlPr>
                      </m:sSubPr>
                      <m:e>
                        <m:r>
                          <a:rPr lang="en-US" altLang="zh-CN" i="1">
                            <a:solidFill>
                              <a:schemeClr val="accent5"/>
                            </a:solidFill>
                            <a:latin typeface="Cambria Math" panose="02040503050406030204" pitchFamily="18" charset="0"/>
                          </a:rPr>
                          <m:t>𝑤</m:t>
                        </m:r>
                      </m:e>
                      <m:sub>
                        <m:r>
                          <a:rPr lang="en-US" altLang="zh-CN" i="1">
                            <a:solidFill>
                              <a:schemeClr val="accent5"/>
                            </a:solidFill>
                            <a:latin typeface="Cambria Math" panose="02040503050406030204" pitchFamily="18" charset="0"/>
                          </a:rPr>
                          <m:t>1</m:t>
                        </m:r>
                      </m:sub>
                    </m:sSub>
                  </m:oMath>
                </a14:m>
                <a:r>
                  <a:rPr lang="zh-CN" altLang="en-US" b="0" i="0" dirty="0">
                    <a:solidFill>
                      <a:schemeClr val="accent5"/>
                    </a:solidFill>
                    <a:effectLst/>
                    <a:latin typeface="Inter"/>
                  </a:rPr>
                  <a:t>，</a:t>
                </a:r>
                <a:r>
                  <a:rPr lang="en-US" altLang="zh-CN" dirty="0">
                    <a:solidFill>
                      <a:schemeClr val="accent5"/>
                    </a:solidFill>
                  </a:rPr>
                  <a:t> </a:t>
                </a:r>
                <a14:m>
                  <m:oMath xmlns:m="http://schemas.openxmlformats.org/officeDocument/2006/math">
                    <m:sSub>
                      <m:sSubPr>
                        <m:ctrlPr>
                          <a:rPr lang="en-US" altLang="zh-CN" i="1">
                            <a:solidFill>
                              <a:schemeClr val="accent5"/>
                            </a:solidFill>
                            <a:latin typeface="Cambria Math" panose="02040503050406030204" pitchFamily="18" charset="0"/>
                          </a:rPr>
                        </m:ctrlPr>
                      </m:sSubPr>
                      <m:e>
                        <m:r>
                          <a:rPr lang="en-US" altLang="zh-CN" i="1">
                            <a:solidFill>
                              <a:schemeClr val="accent5"/>
                            </a:solidFill>
                            <a:latin typeface="Cambria Math" panose="02040503050406030204" pitchFamily="18" charset="0"/>
                          </a:rPr>
                          <m:t>𝑤</m:t>
                        </m:r>
                      </m:e>
                      <m:sub>
                        <m:r>
                          <a:rPr lang="en-US" altLang="zh-CN" i="1">
                            <a:solidFill>
                              <a:schemeClr val="accent5"/>
                            </a:solidFill>
                            <a:latin typeface="Cambria Math" panose="02040503050406030204" pitchFamily="18" charset="0"/>
                          </a:rPr>
                          <m:t>2</m:t>
                        </m:r>
                      </m:sub>
                    </m:sSub>
                  </m:oMath>
                </a14:m>
                <a:r>
                  <a:rPr lang="zh-CN" altLang="en-US" dirty="0">
                    <a:solidFill>
                      <a:schemeClr val="accent5"/>
                    </a:solidFill>
                  </a:rPr>
                  <a:t>，和</a:t>
                </a:r>
                <a14:m>
                  <m:oMath xmlns:m="http://schemas.openxmlformats.org/officeDocument/2006/math">
                    <m:r>
                      <a:rPr lang="en-US" altLang="zh-CN" i="1">
                        <a:solidFill>
                          <a:schemeClr val="accent5"/>
                        </a:solidFill>
                        <a:latin typeface="Cambria Math" panose="02040503050406030204" pitchFamily="18" charset="0"/>
                      </a:rPr>
                      <m:t>𝑏</m:t>
                    </m:r>
                    <m:r>
                      <a:rPr lang="zh-CN" altLang="en-US" i="1" smtClean="0">
                        <a:solidFill>
                          <a:schemeClr val="accent5"/>
                        </a:solidFill>
                        <a:latin typeface="Cambria Math" panose="02040503050406030204" pitchFamily="18" charset="0"/>
                      </a:rPr>
                      <m:t>。</m:t>
                    </m:r>
                  </m:oMath>
                </a14:m>
                <a:endParaRPr lang="en-US" altLang="zh-CN" dirty="0">
                  <a:solidFill>
                    <a:schemeClr val="accent5"/>
                  </a:solidFill>
                </a:endParaRPr>
              </a:p>
              <a:p>
                <a:pPr marL="285750" indent="-285750">
                  <a:lnSpc>
                    <a:spcPct val="150000"/>
                  </a:lnSpc>
                  <a:spcBef>
                    <a:spcPts val="300"/>
                  </a:spcBef>
                  <a:buFont typeface="Arial" panose="020B0604020202020204" pitchFamily="34" charset="0"/>
                  <a:buChar char="•"/>
                </a:pPr>
                <a:r>
                  <a:rPr lang="zh-CN" altLang="en-US" dirty="0">
                    <a:solidFill>
                      <a:schemeClr val="accent5"/>
                    </a:solidFill>
                  </a:rPr>
                  <a:t>希望给定一组新身高体重时，输出性别与真实值一致。错误率越低越好。</a:t>
                </a:r>
                <a:endParaRPr lang="zh-CN" altLang="en-US" b="0" i="0" dirty="0">
                  <a:solidFill>
                    <a:schemeClr val="accent5"/>
                  </a:solidFill>
                  <a:effectLst/>
                  <a:latin typeface="Inter"/>
                </a:endParaRPr>
              </a:p>
            </p:txBody>
          </p:sp>
        </mc:Choice>
        <mc:Fallback>
          <p:sp>
            <p:nvSpPr>
              <p:cNvPr id="28" name="文本框 27"/>
              <p:cNvSpPr txBox="1">
                <a:spLocks noRot="1" noChangeAspect="1" noMove="1" noResize="1" noEditPoints="1" noAdjustHandles="1" noChangeArrowheads="1" noChangeShapeType="1" noTextEdit="1"/>
              </p:cNvSpPr>
              <p:nvPr/>
            </p:nvSpPr>
            <p:spPr>
              <a:xfrm>
                <a:off x="2449756" y="4977424"/>
                <a:ext cx="4454037" cy="1787028"/>
              </a:xfrm>
              <a:prstGeom prst="rect">
                <a:avLst/>
              </a:prstGeom>
              <a:blipFill rotWithShape="1">
                <a:blip r:embed="rId4"/>
                <a:stretch>
                  <a:fillRect l="-13" t="-16" r="2" b="24"/>
                </a:stretch>
              </a:blipFill>
            </p:spPr>
            <p:txBody>
              <a:bodyPr/>
              <a:lstStyle/>
              <a:p>
                <a:r>
                  <a:rPr lang="zh-CN" altLang="en-US">
                    <a:noFill/>
                  </a:rPr>
                  <a:t> </a:t>
                </a:r>
              </a:p>
            </p:txBody>
          </p:sp>
        </mc:Fallback>
      </mc:AlternateContent>
      <p:sp>
        <p:nvSpPr>
          <p:cNvPr id="30" name="箭头: 下 29"/>
          <p:cNvSpPr/>
          <p:nvPr/>
        </p:nvSpPr>
        <p:spPr>
          <a:xfrm rot="19060373">
            <a:off x="2970179" y="4244445"/>
            <a:ext cx="438150" cy="803759"/>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箭头: 下 30"/>
          <p:cNvSpPr/>
          <p:nvPr/>
        </p:nvSpPr>
        <p:spPr>
          <a:xfrm rot="2739313">
            <a:off x="5778999" y="4315991"/>
            <a:ext cx="438150" cy="72784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文本框 31"/>
          <p:cNvSpPr txBox="1"/>
          <p:nvPr/>
        </p:nvSpPr>
        <p:spPr>
          <a:xfrm>
            <a:off x="6546802" y="5487162"/>
            <a:ext cx="548285"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难！</a:t>
            </a:r>
            <a:endParaRPr lang="en-US" altLang="zh-CN" i="0" dirty="0">
              <a:solidFill>
                <a:srgbClr val="FF0000"/>
              </a:solidFill>
              <a:effectLst/>
              <a:highlight>
                <a:srgbClr val="FFFF00"/>
              </a:highlight>
              <a:latin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212013" y="6324739"/>
            <a:ext cx="1616075" cy="290512"/>
          </a:xfrm>
        </p:spPr>
        <p:txBody>
          <a:bodyPr/>
          <a:lstStyle/>
          <a:p>
            <a:pPr algn="r">
              <a:defRPr/>
            </a:pPr>
            <a:fld id="{44D419BC-9B4D-49F0-A82F-FD0EF74421BF}" type="slidenum">
              <a:rPr lang="zh-CN" altLang="en-US" smtClean="0"/>
            </a:fld>
            <a:endParaRPr lang="en-US" altLang="zh-CN" dirty="0"/>
          </a:p>
        </p:txBody>
      </p:sp>
      <p:sp>
        <p:nvSpPr>
          <p:cNvPr id="3" name="Rectangle 2"/>
          <p:cNvSpPr>
            <a:spLocks noChangeArrowheads="1"/>
          </p:cNvSpPr>
          <p:nvPr/>
        </p:nvSpPr>
        <p:spPr bwMode="auto">
          <a:xfrm>
            <a:off x="197963" y="7555"/>
            <a:ext cx="4534292" cy="684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i="0" u="none" strike="noStrike" cap="none" normalizeH="0" baseline="0" dirty="0">
                <a:ln>
                  <a:noFill/>
                </a:ln>
                <a:solidFill>
                  <a:srgbClr val="FF0000"/>
                </a:solidFill>
                <a:effectLst/>
                <a:latin typeface="Arial" panose="020B0604020202020204" pitchFamily="34" charset="0"/>
                <a:ea typeface="Inter"/>
              </a:rPr>
              <a:t>作业</a:t>
            </a:r>
            <a:r>
              <a:rPr kumimoji="0" lang="en-US" altLang="zh-CN" sz="2000" i="0" u="none" strike="noStrike" cap="none" normalizeH="0" baseline="0" dirty="0">
                <a:ln>
                  <a:noFill/>
                </a:ln>
                <a:solidFill>
                  <a:srgbClr val="FF0000"/>
                </a:solidFill>
                <a:effectLst/>
                <a:latin typeface="Arial" panose="020B0604020202020204" pitchFamily="34" charset="0"/>
                <a:ea typeface="Inter"/>
              </a:rPr>
              <a:t>1-1</a:t>
            </a:r>
            <a:r>
              <a:rPr kumimoji="0" lang="zh-CN" altLang="en-US" sz="2000" i="0" u="none" strike="noStrike" cap="none" normalizeH="0" baseline="0" dirty="0">
                <a:ln>
                  <a:noFill/>
                </a:ln>
                <a:solidFill>
                  <a:srgbClr val="FF0000"/>
                </a:solidFill>
                <a:effectLst/>
                <a:latin typeface="Arial" panose="020B0604020202020204" pitchFamily="34" charset="0"/>
                <a:ea typeface="Inter"/>
              </a:rPr>
              <a:t>：人工智能著名数据集</a:t>
            </a:r>
            <a:endParaRPr kumimoji="0" lang="zh-CN" altLang="zh-CN" sz="2000" i="0" u="none" strike="noStrike" cap="none" normalizeH="0" baseline="0" dirty="0">
              <a:ln>
                <a:noFill/>
              </a:ln>
              <a:solidFill>
                <a:srgbClr val="FF0000"/>
              </a:solidFill>
              <a:effectLst/>
              <a:latin typeface="Arial" panose="020B0604020202020204" pitchFamily="34" charset="0"/>
              <a:ea typeface="Inter"/>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pPr>
            <a:r>
              <a:rPr kumimoji="0" lang="zh-CN" altLang="zh-CN" sz="1400" b="1" i="0" u="none" strike="noStrike" cap="none" normalizeH="0" baseline="0" dirty="0">
                <a:ln>
                  <a:noFill/>
                </a:ln>
                <a:solidFill>
                  <a:srgbClr val="404040"/>
                </a:solidFill>
                <a:effectLst/>
                <a:latin typeface="Arial" panose="020B0604020202020204" pitchFamily="34" charset="0"/>
                <a:ea typeface="Inter"/>
              </a:rPr>
              <a:t>根据你的学号尾号，选择对应的主题</a:t>
            </a:r>
            <a:r>
              <a:rPr kumimoji="0" lang="zh-CN" altLang="zh-CN" sz="1400" i="0" u="none" strike="noStrike" cap="none" normalizeH="0" baseline="0" dirty="0">
                <a:ln>
                  <a:noFill/>
                </a:ln>
                <a:solidFill>
                  <a:srgbClr val="404040"/>
                </a:solidFill>
                <a:effectLst/>
                <a:latin typeface="Arial" panose="020B0604020202020204" pitchFamily="34" charset="0"/>
                <a:ea typeface="Inter"/>
              </a:rPr>
              <a:t>：</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尾号为 0、1、2：</a:t>
            </a:r>
            <a:r>
              <a:rPr kumimoji="0" lang="zh-CN" altLang="en-US" sz="1400" i="0" u="none" strike="noStrike" cap="none" normalizeH="0" baseline="0" dirty="0">
                <a:ln>
                  <a:noFill/>
                </a:ln>
                <a:solidFill>
                  <a:srgbClr val="404040"/>
                </a:solidFill>
                <a:effectLst/>
                <a:latin typeface="Arial" panose="020B0604020202020204" pitchFamily="34" charset="0"/>
                <a:ea typeface="Inter"/>
              </a:rPr>
              <a:t>图像数据集</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尾号为 3、4、5：</a:t>
            </a:r>
            <a:r>
              <a:rPr lang="zh-CN" altLang="en-US" sz="1400" dirty="0">
                <a:solidFill>
                  <a:srgbClr val="404040"/>
                </a:solidFill>
                <a:latin typeface="Arial" panose="020B0604020202020204" pitchFamily="34" charset="0"/>
                <a:ea typeface="Inter"/>
              </a:rPr>
              <a:t>语音数据集</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尾号为 6、7、8：</a:t>
            </a:r>
            <a:r>
              <a:rPr lang="zh-CN" altLang="en-US" sz="1400" dirty="0">
                <a:solidFill>
                  <a:srgbClr val="404040"/>
                </a:solidFill>
                <a:latin typeface="Arial" panose="020B0604020202020204" pitchFamily="34" charset="0"/>
                <a:ea typeface="Inter"/>
              </a:rPr>
              <a:t>文本数据集</a:t>
            </a:r>
            <a:endParaRPr lang="en-US" altLang="zh-CN" sz="1400" dirty="0">
              <a:solidFill>
                <a:srgbClr val="404040"/>
              </a:solidFill>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404040"/>
                </a:solidFill>
                <a:latin typeface="Arial" panose="020B0604020202020204" pitchFamily="34" charset="0"/>
                <a:ea typeface="Inter"/>
              </a:rPr>
              <a:t>尾号为</a:t>
            </a:r>
            <a:r>
              <a:rPr lang="en-US" altLang="zh-CN" sz="1400" dirty="0">
                <a:solidFill>
                  <a:srgbClr val="404040"/>
                </a:solidFill>
                <a:latin typeface="Arial" panose="020B0604020202020204" pitchFamily="34" charset="0"/>
                <a:ea typeface="Inter"/>
              </a:rPr>
              <a:t>9</a:t>
            </a:r>
            <a:r>
              <a:rPr lang="zh-CN" altLang="en-US" sz="1400" dirty="0">
                <a:solidFill>
                  <a:srgbClr val="404040"/>
                </a:solidFill>
                <a:latin typeface="Arial" panose="020B0604020202020204" pitchFamily="34" charset="0"/>
                <a:ea typeface="Inter"/>
              </a:rPr>
              <a:t>：其他数据集</a:t>
            </a:r>
            <a:endParaRPr lang="en-US" altLang="zh-CN" sz="1400" dirty="0">
              <a:solidFill>
                <a:srgbClr val="404040"/>
              </a:solidFill>
              <a:latin typeface="Arial" panose="020B0604020202020204" pitchFamily="34" charset="0"/>
              <a:ea typeface="Inter"/>
            </a:endParaRPr>
          </a:p>
          <a:p>
            <a:pPr eaLnBrk="0" fontAlgn="base" hangingPunct="0">
              <a:lnSpc>
                <a:spcPct val="150000"/>
              </a:lnSpc>
              <a:spcBef>
                <a:spcPct val="0"/>
              </a:spcBef>
              <a:spcAft>
                <a:spcPct val="0"/>
              </a:spcAft>
            </a:pPr>
            <a:r>
              <a:rPr kumimoji="0" lang="en-US" altLang="zh-CN" sz="1400" i="0" u="none" strike="noStrike" cap="none" normalizeH="0" baseline="0" dirty="0">
                <a:ln>
                  <a:noFill/>
                </a:ln>
                <a:solidFill>
                  <a:srgbClr val="404040"/>
                </a:solidFill>
                <a:effectLst/>
                <a:latin typeface="Arial" panose="020B0604020202020204" pitchFamily="34" charset="0"/>
                <a:ea typeface="Inter"/>
              </a:rPr>
              <a:t>      </a:t>
            </a:r>
            <a:r>
              <a:rPr kumimoji="0" lang="zh-CN" altLang="en-US" sz="1400" i="0" u="none" strike="noStrike" cap="none" normalizeH="0" baseline="0" dirty="0">
                <a:ln>
                  <a:noFill/>
                </a:ln>
                <a:solidFill>
                  <a:srgbClr val="FF0000"/>
                </a:solidFill>
                <a:effectLst/>
                <a:latin typeface="Arial" panose="020B0604020202020204" pitchFamily="34" charset="0"/>
                <a:ea typeface="Inter"/>
              </a:rPr>
              <a:t>描述数据集内容，用途，处理的经典算法</a:t>
            </a:r>
            <a:r>
              <a:rPr kumimoji="0" lang="zh-CN" altLang="en-US" sz="1400" i="0" u="none" strike="noStrike" cap="none" normalizeH="0" baseline="0" dirty="0">
                <a:ln>
                  <a:noFill/>
                </a:ln>
                <a:solidFill>
                  <a:srgbClr val="404040"/>
                </a:solidFill>
                <a:effectLst/>
                <a:latin typeface="Arial" panose="020B0604020202020204" pitchFamily="34" charset="0"/>
                <a:ea typeface="Inter"/>
              </a:rPr>
              <a:t>。</a:t>
            </a:r>
            <a:r>
              <a:rPr kumimoji="0" lang="zh-CN" altLang="zh-CN" sz="1400" i="0" u="none" strike="noStrike" cap="none" normalizeH="0" baseline="0" dirty="0">
                <a:ln>
                  <a:noFill/>
                </a:ln>
                <a:solidFill>
                  <a:srgbClr val="404040"/>
                </a:solidFill>
                <a:effectLst/>
                <a:latin typeface="Arial" panose="020B0604020202020204" pitchFamily="34" charset="0"/>
                <a:ea typeface="Inter"/>
              </a:rPr>
              <a:t>尽量少的篇幅（</a:t>
            </a:r>
            <a:r>
              <a:rPr kumimoji="0" lang="en-US" altLang="zh-CN" sz="1400" i="0" u="none" strike="noStrike" cap="none" normalizeH="0" baseline="0" dirty="0">
                <a:ln>
                  <a:noFill/>
                </a:ln>
                <a:solidFill>
                  <a:srgbClr val="404040"/>
                </a:solidFill>
                <a:effectLst/>
                <a:latin typeface="Arial" panose="020B0604020202020204" pitchFamily="34" charset="0"/>
                <a:ea typeface="Inter"/>
              </a:rPr>
              <a:t>word</a:t>
            </a:r>
            <a:r>
              <a:rPr kumimoji="0" lang="zh-CN" altLang="zh-CN" sz="1400" i="0" u="none" strike="noStrike" cap="none" normalizeH="0" baseline="0" dirty="0">
                <a:ln>
                  <a:noFill/>
                </a:ln>
                <a:solidFill>
                  <a:srgbClr val="404040"/>
                </a:solidFill>
                <a:effectLst/>
                <a:latin typeface="Arial" panose="020B0604020202020204" pitchFamily="34" charset="0"/>
                <a:ea typeface="Inter"/>
              </a:rPr>
              <a:t>不超过</a:t>
            </a:r>
            <a:r>
              <a:rPr kumimoji="0" lang="en-US" altLang="zh-CN" sz="1400" i="0" u="none" strike="noStrike" cap="none" normalizeH="0" baseline="0" dirty="0">
                <a:ln>
                  <a:noFill/>
                </a:ln>
                <a:solidFill>
                  <a:srgbClr val="404040"/>
                </a:solidFill>
                <a:effectLst/>
                <a:latin typeface="Arial" panose="020B0604020202020204" pitchFamily="34" charset="0"/>
                <a:ea typeface="Inter"/>
              </a:rPr>
              <a:t>3</a:t>
            </a:r>
            <a:r>
              <a:rPr kumimoji="0" lang="zh-CN" altLang="zh-CN" sz="1400" i="0" u="none" strike="noStrike" cap="none" normalizeH="0" baseline="0" dirty="0">
                <a:ln>
                  <a:noFill/>
                </a:ln>
                <a:solidFill>
                  <a:srgbClr val="404040"/>
                </a:solidFill>
                <a:effectLst/>
                <a:latin typeface="Arial" panose="020B0604020202020204" pitchFamily="34" charset="0"/>
                <a:ea typeface="Inter"/>
              </a:rPr>
              <a:t>页</a:t>
            </a:r>
            <a:r>
              <a:rPr lang="en-US" altLang="zh-CN" sz="1400" dirty="0">
                <a:solidFill>
                  <a:srgbClr val="404040"/>
                </a:solidFill>
                <a:latin typeface="Arial" panose="020B0604020202020204" pitchFamily="34" charset="0"/>
                <a:ea typeface="Inter"/>
              </a:rPr>
              <a:t>, ppt</a:t>
            </a:r>
            <a:r>
              <a:rPr lang="zh-CN" altLang="en-US" sz="1400" dirty="0">
                <a:solidFill>
                  <a:srgbClr val="404040"/>
                </a:solidFill>
                <a:latin typeface="Arial" panose="020B0604020202020204" pitchFamily="34" charset="0"/>
                <a:ea typeface="Inter"/>
              </a:rPr>
              <a:t>不超过</a:t>
            </a:r>
            <a:r>
              <a:rPr lang="en-US" altLang="zh-CN" sz="1400" dirty="0">
                <a:solidFill>
                  <a:srgbClr val="404040"/>
                </a:solidFill>
                <a:latin typeface="Arial" panose="020B0604020202020204" pitchFamily="34" charset="0"/>
                <a:ea typeface="Inter"/>
              </a:rPr>
              <a:t>5</a:t>
            </a:r>
            <a:r>
              <a:rPr lang="zh-CN" altLang="en-US" sz="1400" dirty="0">
                <a:solidFill>
                  <a:srgbClr val="404040"/>
                </a:solidFill>
                <a:latin typeface="Arial" panose="020B0604020202020204" pitchFamily="34" charset="0"/>
                <a:ea typeface="Inter"/>
              </a:rPr>
              <a:t>页</a:t>
            </a:r>
            <a:r>
              <a:rPr kumimoji="0" lang="zh-CN" altLang="zh-CN" sz="1400" i="0" u="none" strike="noStrike" cap="none" normalizeH="0" baseline="0" dirty="0">
                <a:ln>
                  <a:noFill/>
                </a:ln>
                <a:solidFill>
                  <a:srgbClr val="404040"/>
                </a:solidFill>
                <a:effectLst/>
                <a:latin typeface="Arial" panose="020B0604020202020204" pitchFamily="34" charset="0"/>
                <a:ea typeface="Inter"/>
              </a:rPr>
              <a:t>）说清楚你对这</a:t>
            </a:r>
            <a:r>
              <a:rPr kumimoji="0" lang="zh-CN" altLang="en-US" sz="1400" i="0" u="none" strike="noStrike" cap="none" normalizeH="0" baseline="0" dirty="0">
                <a:ln>
                  <a:noFill/>
                </a:ln>
                <a:solidFill>
                  <a:srgbClr val="404040"/>
                </a:solidFill>
                <a:effectLst/>
                <a:latin typeface="Arial" panose="020B0604020202020204" pitchFamily="34" charset="0"/>
                <a:ea typeface="Inter"/>
              </a:rPr>
              <a:t>些数据集</a:t>
            </a:r>
            <a:r>
              <a:rPr kumimoji="0" lang="zh-CN" altLang="zh-CN" sz="1400" i="0" u="none" strike="noStrike" cap="none" normalizeH="0" baseline="0" dirty="0">
                <a:ln>
                  <a:noFill/>
                </a:ln>
                <a:solidFill>
                  <a:srgbClr val="404040"/>
                </a:solidFill>
                <a:effectLst/>
                <a:latin typeface="Arial" panose="020B0604020202020204" pitchFamily="34" charset="0"/>
                <a:ea typeface="Inter"/>
              </a:rPr>
              <a:t>的理解，</a:t>
            </a:r>
            <a:r>
              <a:rPr kumimoji="0" lang="zh-CN" altLang="en-US" sz="1400" i="0" u="none" strike="noStrike" cap="none" normalizeH="0" baseline="0" dirty="0">
                <a:ln>
                  <a:noFill/>
                </a:ln>
                <a:solidFill>
                  <a:srgbClr val="404040"/>
                </a:solidFill>
                <a:effectLst/>
                <a:latin typeface="Arial" panose="020B0604020202020204" pitchFamily="34" charset="0"/>
                <a:ea typeface="Inter"/>
              </a:rPr>
              <a:t>当作</a:t>
            </a:r>
            <a:r>
              <a:rPr kumimoji="0" lang="zh-CN" altLang="zh-CN" sz="1400" i="0" u="none" strike="noStrike" cap="none" normalizeH="0" baseline="0" dirty="0">
                <a:ln>
                  <a:noFill/>
                </a:ln>
                <a:solidFill>
                  <a:srgbClr val="404040"/>
                </a:solidFill>
                <a:effectLst/>
                <a:latin typeface="Arial" panose="020B0604020202020204" pitchFamily="34" charset="0"/>
                <a:ea typeface="Inter"/>
              </a:rPr>
              <a:t>一份简洁的笔记。</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2"/>
            </a:pPr>
            <a:r>
              <a:rPr lang="zh-CN" altLang="zh-CN" sz="1400" b="1" dirty="0">
                <a:solidFill>
                  <a:srgbClr val="404040"/>
                </a:solidFill>
                <a:latin typeface="Arial" panose="020B0604020202020204" pitchFamily="34" charset="0"/>
              </a:rPr>
              <a:t>文件格式</a:t>
            </a:r>
            <a:r>
              <a:rPr lang="zh-CN" altLang="en-US" sz="1400" b="1" dirty="0">
                <a:solidFill>
                  <a:srgbClr val="404040"/>
                </a:solidFill>
                <a:latin typeface="Arial" panose="020B0604020202020204" pitchFamily="34" charset="0"/>
              </a:rPr>
              <a:t>要求</a:t>
            </a:r>
            <a:r>
              <a:rPr lang="zh-CN" altLang="zh-CN" sz="1400" dirty="0">
                <a:solidFill>
                  <a:srgbClr val="404040"/>
                </a:solidFill>
                <a:latin typeface="Arial" panose="020B0604020202020204" pitchFamily="34" charset="0"/>
              </a:rPr>
              <a:t>：</a:t>
            </a:r>
            <a:endParaRPr lang="zh-CN" altLang="zh-CN" sz="1400" dirty="0">
              <a:solidFill>
                <a:srgbClr val="404040"/>
              </a:solidFill>
              <a:latin typeface="Arial" panose="020B0604020202020204" pitchFamily="34" charset="0"/>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文件格式为 Word、PPT 或 PDF。</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en-US" sz="1400" i="0" u="none" strike="noStrike" cap="none" normalizeH="0" baseline="0" dirty="0">
                <a:ln>
                  <a:noFill/>
                </a:ln>
                <a:solidFill>
                  <a:srgbClr val="404040"/>
                </a:solidFill>
                <a:effectLst/>
                <a:latin typeface="Arial" panose="020B0604020202020204" pitchFamily="34" charset="0"/>
                <a:ea typeface="Inter"/>
              </a:rPr>
              <a:t>文件</a:t>
            </a:r>
            <a:r>
              <a:rPr kumimoji="0" lang="zh-CN" altLang="zh-CN" sz="1400" i="0" u="none" strike="noStrike" cap="none" normalizeH="0" baseline="0" dirty="0">
                <a:ln>
                  <a:noFill/>
                </a:ln>
                <a:solidFill>
                  <a:srgbClr val="404040"/>
                </a:solidFill>
                <a:effectLst/>
                <a:latin typeface="Arial" panose="020B0604020202020204" pitchFamily="34" charset="0"/>
                <a:ea typeface="Inter"/>
              </a:rPr>
              <a:t>命名：手机号码后4位</a:t>
            </a:r>
            <a:r>
              <a:rPr kumimoji="0" lang="en-US" altLang="zh-CN" sz="1400" i="0" u="none" strike="noStrike" cap="none" normalizeH="0" baseline="0" dirty="0">
                <a:ln>
                  <a:noFill/>
                </a:ln>
                <a:solidFill>
                  <a:srgbClr val="404040"/>
                </a:solidFill>
                <a:effectLst/>
                <a:latin typeface="Arial" panose="020B0604020202020204" pitchFamily="34" charset="0"/>
                <a:ea typeface="Inter"/>
              </a:rPr>
              <a:t>_</a:t>
            </a:r>
            <a:r>
              <a:rPr kumimoji="0" lang="zh-CN" altLang="zh-CN" sz="1400" i="0" u="none" strike="noStrike" cap="none" normalizeH="0" baseline="0" dirty="0">
                <a:ln>
                  <a:noFill/>
                </a:ln>
                <a:solidFill>
                  <a:srgbClr val="404040"/>
                </a:solidFill>
                <a:effectLst/>
                <a:latin typeface="Arial" panose="020B0604020202020204" pitchFamily="34" charset="0"/>
                <a:ea typeface="Inter"/>
              </a:rPr>
              <a:t>学号后3位</a:t>
            </a:r>
            <a:r>
              <a:rPr lang="en-US" altLang="zh-CN" sz="1400" dirty="0">
                <a:solidFill>
                  <a:srgbClr val="404040"/>
                </a:solidFill>
                <a:latin typeface="Arial" panose="020B0604020202020204" pitchFamily="34" charset="0"/>
                <a:ea typeface="Inter"/>
              </a:rPr>
              <a:t>_</a:t>
            </a:r>
            <a:r>
              <a:rPr kumimoji="0" lang="zh-CN" altLang="zh-CN" sz="1400" i="0" u="none" strike="noStrike" cap="none" normalizeH="0" baseline="0" dirty="0">
                <a:ln>
                  <a:noFill/>
                </a:ln>
                <a:solidFill>
                  <a:srgbClr val="404040"/>
                </a:solidFill>
                <a:effectLst/>
                <a:latin typeface="Arial" panose="020B0604020202020204" pitchFamily="34" charset="0"/>
                <a:ea typeface="Inter"/>
              </a:rPr>
              <a:t>主题</a:t>
            </a:r>
            <a:endParaRPr kumimoji="0" lang="en-US" altLang="zh-CN" sz="1400" i="0" u="none" strike="noStrike" cap="none" normalizeH="0" baseline="0" dirty="0">
              <a:ln>
                <a:noFill/>
              </a:ln>
              <a:solidFill>
                <a:srgbClr val="404040"/>
              </a:solidFill>
              <a:effectLst/>
              <a:latin typeface="Arial" panose="020B0604020202020204" pitchFamily="34" charset="0"/>
              <a:ea typeface="Inter"/>
            </a:endParaRPr>
          </a:p>
          <a:p>
            <a:pPr eaLnBrk="0" fontAlgn="base" hangingPunct="0">
              <a:lnSpc>
                <a:spcPct val="150000"/>
              </a:lnSpc>
              <a:spcBef>
                <a:spcPct val="0"/>
              </a:spcBef>
              <a:spcAft>
                <a:spcPct val="0"/>
              </a:spcAft>
            </a:pPr>
            <a:r>
              <a:rPr lang="en-US" altLang="zh-CN" sz="1400" dirty="0">
                <a:solidFill>
                  <a:srgbClr val="404040"/>
                </a:solidFill>
                <a:latin typeface="Arial" panose="020B0604020202020204" pitchFamily="34" charset="0"/>
                <a:ea typeface="Inter"/>
              </a:rPr>
              <a:t>       </a:t>
            </a:r>
            <a:r>
              <a:rPr kumimoji="0" lang="zh-CN" altLang="zh-CN" sz="1400" i="0" u="none" strike="noStrike" cap="none" normalizeH="0" baseline="0" dirty="0">
                <a:ln>
                  <a:noFill/>
                </a:ln>
                <a:solidFill>
                  <a:srgbClr val="404040"/>
                </a:solidFill>
                <a:effectLst/>
                <a:latin typeface="Arial" panose="020B0604020202020204" pitchFamily="34" charset="0"/>
                <a:ea typeface="Inter"/>
              </a:rPr>
              <a:t>例如：</a:t>
            </a:r>
            <a:r>
              <a:rPr kumimoji="0" lang="zh-CN" altLang="zh-CN" sz="1400" i="0" u="none" strike="noStrike" cap="none" normalizeH="0" baseline="0" dirty="0">
                <a:ln>
                  <a:noFill/>
                </a:ln>
                <a:solidFill>
                  <a:srgbClr val="404040"/>
                </a:solidFill>
                <a:effectLst/>
                <a:latin typeface="Arial Unicode MS"/>
                <a:ea typeface="var(--ds-font-family-code)"/>
              </a:rPr>
              <a:t>1234_567_激活函数.</a:t>
            </a:r>
            <a:r>
              <a:rPr kumimoji="0" lang="en-US" altLang="zh-CN" sz="1400" i="0" u="none" strike="noStrike" cap="none" normalizeH="0" baseline="0" dirty="0" err="1">
                <a:ln>
                  <a:noFill/>
                </a:ln>
                <a:solidFill>
                  <a:srgbClr val="404040"/>
                </a:solidFill>
                <a:effectLst/>
                <a:latin typeface="Arial Unicode MS"/>
                <a:ea typeface="var(--ds-font-family-code)"/>
              </a:rPr>
              <a:t>xxxx</a:t>
            </a:r>
            <a:r>
              <a:rPr kumimoji="0" lang="zh-CN" altLang="zh-CN" sz="1400" i="0" u="none" strike="noStrike" cap="none" normalizeH="0" baseline="0" dirty="0">
                <a:ln>
                  <a:noFill/>
                </a:ln>
                <a:solidFill>
                  <a:srgbClr val="404040"/>
                </a:solidFill>
                <a:effectLst/>
                <a:ea typeface="Inter"/>
              </a:rPr>
              <a:t>。</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3"/>
            </a:pPr>
            <a:r>
              <a:rPr kumimoji="0" lang="zh-CN" altLang="zh-CN" sz="1400" b="1" i="0" u="none" strike="noStrike" cap="none" normalizeH="0" baseline="0" dirty="0">
                <a:ln>
                  <a:noFill/>
                </a:ln>
                <a:solidFill>
                  <a:srgbClr val="404040"/>
                </a:solidFill>
                <a:effectLst/>
                <a:latin typeface="Arial" panose="020B0604020202020204" pitchFamily="34" charset="0"/>
                <a:ea typeface="Inter"/>
              </a:rPr>
              <a:t>内容要求</a:t>
            </a:r>
            <a:r>
              <a:rPr kumimoji="0" lang="zh-CN" altLang="zh-CN" sz="1400" i="0" u="none" strike="noStrike" cap="none" normalizeH="0" baseline="0" dirty="0">
                <a:ln>
                  <a:noFill/>
                </a:ln>
                <a:solidFill>
                  <a:srgbClr val="404040"/>
                </a:solidFill>
                <a:effectLst/>
                <a:latin typeface="Arial" panose="020B0604020202020204" pitchFamily="34" charset="0"/>
                <a:ea typeface="Inter"/>
              </a:rPr>
              <a:t>：</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可以手写笔记，拍照后粘贴到 Word 文档中。</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文件内</a:t>
            </a:r>
            <a:r>
              <a:rPr kumimoji="0" lang="zh-CN" altLang="zh-CN" sz="1400" i="0" u="none" strike="noStrike" cap="none" normalizeH="0" baseline="0" dirty="0">
                <a:ln>
                  <a:noFill/>
                </a:ln>
                <a:solidFill>
                  <a:srgbClr val="FF0000"/>
                </a:solidFill>
                <a:effectLst/>
                <a:latin typeface="Arial" panose="020B0604020202020204" pitchFamily="34" charset="0"/>
                <a:ea typeface="Inter"/>
              </a:rPr>
              <a:t>不要</a:t>
            </a:r>
            <a:r>
              <a:rPr kumimoji="0" lang="zh-CN" altLang="zh-CN" sz="1400" i="0" u="none" strike="noStrike" cap="none" normalizeH="0" baseline="0" dirty="0">
                <a:ln>
                  <a:noFill/>
                </a:ln>
                <a:solidFill>
                  <a:srgbClr val="404040"/>
                </a:solidFill>
                <a:effectLst/>
                <a:latin typeface="Arial" panose="020B0604020202020204" pitchFamily="34" charset="0"/>
                <a:ea typeface="Inter"/>
              </a:rPr>
              <a:t>体现个人信息（如姓名、学号等），便于交叉评审。</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可以使用 AI 辅助，但公式必须手工输入，图片尽量原创，绘制的图片需标注清楚。</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FF0000"/>
                </a:solidFill>
                <a:effectLst/>
                <a:latin typeface="Arial" panose="020B0604020202020204" pitchFamily="34" charset="0"/>
                <a:ea typeface="Inter"/>
              </a:rPr>
              <a:t>禁止</a:t>
            </a:r>
            <a:r>
              <a:rPr kumimoji="0" lang="zh-CN" altLang="zh-CN" sz="1400" i="0" u="none" strike="noStrike" cap="none" normalizeH="0" baseline="0" dirty="0">
                <a:ln>
                  <a:noFill/>
                </a:ln>
                <a:solidFill>
                  <a:srgbClr val="404040"/>
                </a:solidFill>
                <a:effectLst/>
                <a:latin typeface="Arial" panose="020B0604020202020204" pitchFamily="34" charset="0"/>
                <a:ea typeface="Inter"/>
              </a:rPr>
              <a:t>直接</a:t>
            </a:r>
            <a:r>
              <a:rPr kumimoji="0" lang="zh-CN" altLang="zh-CN" sz="1400" i="0" u="none" strike="noStrike" cap="none" normalizeH="0" baseline="0" dirty="0">
                <a:ln>
                  <a:noFill/>
                </a:ln>
                <a:solidFill>
                  <a:srgbClr val="FF0000"/>
                </a:solidFill>
                <a:effectLst/>
                <a:latin typeface="Arial" panose="020B0604020202020204" pitchFamily="34" charset="0"/>
                <a:ea typeface="Inter"/>
              </a:rPr>
              <a:t>截图</a:t>
            </a:r>
            <a:r>
              <a:rPr kumimoji="0" lang="zh-CN" altLang="zh-CN" sz="1400" i="0" u="none" strike="noStrike" cap="none" normalizeH="0" baseline="0" dirty="0">
                <a:ln>
                  <a:noFill/>
                </a:ln>
                <a:solidFill>
                  <a:srgbClr val="404040"/>
                </a:solidFill>
                <a:effectLst/>
                <a:latin typeface="Arial" panose="020B0604020202020204" pitchFamily="34" charset="0"/>
                <a:ea typeface="Inter"/>
              </a:rPr>
              <a:t>粘贴</a:t>
            </a:r>
            <a:r>
              <a:rPr lang="zh-CN" altLang="en-US" sz="1400" dirty="0">
                <a:solidFill>
                  <a:srgbClr val="404040"/>
                </a:solidFill>
                <a:latin typeface="Arial" panose="020B0604020202020204" pitchFamily="34" charset="0"/>
                <a:ea typeface="Inter"/>
              </a:rPr>
              <a:t>。</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
        <p:nvSpPr>
          <p:cNvPr id="4" name="文本框 3"/>
          <p:cNvSpPr txBox="1"/>
          <p:nvPr/>
        </p:nvSpPr>
        <p:spPr>
          <a:xfrm>
            <a:off x="4807674" y="638067"/>
            <a:ext cx="4213778" cy="5870838"/>
          </a:xfrm>
          <a:prstGeom prst="rect">
            <a:avLst/>
          </a:prstGeom>
          <a:noFill/>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4"/>
            </a:pPr>
            <a:r>
              <a:rPr kumimoji="0" lang="zh-CN" altLang="zh-CN" sz="1400" b="1" i="0" u="none" strike="noStrike" cap="none" normalizeH="0" baseline="0" dirty="0">
                <a:ln>
                  <a:noFill/>
                </a:ln>
                <a:solidFill>
                  <a:srgbClr val="404040"/>
                </a:solidFill>
                <a:effectLst/>
                <a:latin typeface="Arial" panose="020B0604020202020204" pitchFamily="34" charset="0"/>
                <a:ea typeface="Inter"/>
              </a:rPr>
              <a:t>提交方式</a:t>
            </a:r>
            <a:r>
              <a:rPr kumimoji="0" lang="zh-CN" altLang="en-US" sz="1400" b="1" i="0" u="none" strike="noStrike" cap="none" normalizeH="0" baseline="0" dirty="0">
                <a:ln>
                  <a:noFill/>
                </a:ln>
                <a:solidFill>
                  <a:srgbClr val="404040"/>
                </a:solidFill>
                <a:effectLst/>
                <a:latin typeface="Arial" panose="020B0604020202020204" pitchFamily="34" charset="0"/>
                <a:ea typeface="Inter"/>
              </a:rPr>
              <a:t>和要求</a:t>
            </a:r>
            <a:r>
              <a:rPr kumimoji="0" lang="zh-CN" altLang="zh-CN" sz="1400" b="1" i="0" u="none" strike="noStrike" cap="none" normalizeH="0" baseline="0" dirty="0">
                <a:ln>
                  <a:noFill/>
                </a:ln>
                <a:solidFill>
                  <a:srgbClr val="404040"/>
                </a:solidFill>
                <a:effectLst/>
                <a:latin typeface="Arial" panose="020B0604020202020204" pitchFamily="34" charset="0"/>
                <a:ea typeface="Inter"/>
              </a:rPr>
              <a:t>：</a:t>
            </a:r>
            <a:endParaRPr kumimoji="0" lang="zh-CN" altLang="zh-CN" sz="1400" b="1"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邮件标题格式：人工智能技术导论-第一周作业-学号。</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邮件正文中写明：班级、姓名、学号、联系方式</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FF0000"/>
                </a:solidFill>
                <a:effectLst/>
                <a:latin typeface="Arial" panose="020B0604020202020204" pitchFamily="34" charset="0"/>
                <a:ea typeface="Inter"/>
              </a:rPr>
              <a:t>作业文件以附件形式发送至我的邮箱</a:t>
            </a:r>
            <a:r>
              <a:rPr kumimoji="0" lang="zh-CN" altLang="zh-CN" sz="1400" i="0" u="none" strike="noStrike" cap="none" normalizeH="0" baseline="0" dirty="0">
                <a:ln>
                  <a:noFill/>
                </a:ln>
                <a:solidFill>
                  <a:srgbClr val="404040"/>
                </a:solidFill>
                <a:effectLst/>
                <a:latin typeface="Arial" panose="020B0604020202020204" pitchFamily="34" charset="0"/>
                <a:ea typeface="Inter"/>
              </a:rPr>
              <a:t>。</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a:p>
            <a:pPr marL="285750" indent="-285750" eaLnBrk="0" fontAlgn="base" hangingPunct="0">
              <a:lnSpc>
                <a:spcPct val="150000"/>
              </a:lnSpc>
              <a:spcBef>
                <a:spcPct val="0"/>
              </a:spcBef>
              <a:spcAft>
                <a:spcPct val="0"/>
              </a:spcAft>
              <a:buFont typeface="Arial" panose="020B0604020202020204" pitchFamily="34" charset="0"/>
              <a:buChar char="•"/>
            </a:pPr>
            <a:r>
              <a:rPr kumimoji="0" lang="zh-CN" altLang="zh-CN" sz="1400" i="0" u="none" strike="noStrike" cap="none" normalizeH="0" baseline="0" dirty="0">
                <a:ln>
                  <a:noFill/>
                </a:ln>
                <a:solidFill>
                  <a:srgbClr val="404040"/>
                </a:solidFill>
                <a:effectLst/>
                <a:latin typeface="Arial" panose="020B0604020202020204" pitchFamily="34" charset="0"/>
                <a:ea typeface="Inter"/>
              </a:rPr>
              <a:t>截止时间：</a:t>
            </a:r>
            <a:r>
              <a:rPr kumimoji="0" lang="zh-CN" altLang="en-US" sz="1400" i="0" u="none" strike="noStrike" cap="none" normalizeH="0" baseline="0" dirty="0">
                <a:ln>
                  <a:noFill/>
                </a:ln>
                <a:solidFill>
                  <a:srgbClr val="FF0000"/>
                </a:solidFill>
                <a:effectLst/>
                <a:latin typeface="Arial" panose="020B0604020202020204" pitchFamily="34" charset="0"/>
                <a:ea typeface="Inter"/>
              </a:rPr>
              <a:t>第二周五</a:t>
            </a:r>
            <a:r>
              <a:rPr kumimoji="0" lang="zh-CN" altLang="zh-CN" sz="1400" i="0" u="none" strike="noStrike" cap="none" normalizeH="0" baseline="0" dirty="0">
                <a:ln>
                  <a:noFill/>
                </a:ln>
                <a:solidFill>
                  <a:srgbClr val="FF0000"/>
                </a:solidFill>
                <a:effectLst/>
                <a:latin typeface="Arial" panose="020B0604020202020204" pitchFamily="34" charset="0"/>
                <a:ea typeface="Inter"/>
              </a:rPr>
              <a:t>晚23:59</a:t>
            </a:r>
            <a:r>
              <a:rPr kumimoji="0" lang="zh-CN" altLang="zh-CN" sz="1400" i="0" u="none" strike="noStrike" cap="none" normalizeH="0" baseline="0" dirty="0">
                <a:ln>
                  <a:noFill/>
                </a:ln>
                <a:solidFill>
                  <a:srgbClr val="404040"/>
                </a:solidFill>
                <a:effectLst/>
                <a:latin typeface="Arial" panose="020B0604020202020204" pitchFamily="34" charset="0"/>
                <a:ea typeface="Inter"/>
              </a:rPr>
              <a:t>。</a:t>
            </a:r>
            <a:endParaRPr kumimoji="0" lang="en-US" altLang="zh-CN" sz="1400" i="0" u="none" strike="noStrike" cap="none" normalizeH="0" baseline="0" dirty="0">
              <a:ln>
                <a:noFill/>
              </a:ln>
              <a:solidFill>
                <a:srgbClr val="404040"/>
              </a:solidFill>
              <a:effectLst/>
              <a:latin typeface="Arial" panose="020B0604020202020204" pitchFamily="34" charset="0"/>
              <a:ea typeface="Inter"/>
            </a:endParaRPr>
          </a:p>
          <a:p>
            <a:pPr marL="342900" indent="-342900" eaLnBrk="0" fontAlgn="base" hangingPunct="0">
              <a:lnSpc>
                <a:spcPct val="150000"/>
              </a:lnSpc>
              <a:spcBef>
                <a:spcPct val="0"/>
              </a:spcBef>
              <a:spcAft>
                <a:spcPct val="0"/>
              </a:spcAft>
              <a:buFont typeface="+mj-lt"/>
              <a:buAutoNum type="arabicPeriod" startAt="5"/>
            </a:pPr>
            <a:r>
              <a:rPr lang="zh-CN" altLang="en-US" sz="1400" b="1" dirty="0">
                <a:solidFill>
                  <a:srgbClr val="404040"/>
                </a:solidFill>
                <a:latin typeface="Arial" panose="020B0604020202020204" pitchFamily="34" charset="0"/>
              </a:rPr>
              <a:t>评分规则：总分 </a:t>
            </a:r>
            <a:r>
              <a:rPr lang="en-US" altLang="zh-CN" sz="1400" b="1" dirty="0">
                <a:solidFill>
                  <a:srgbClr val="404040"/>
                </a:solidFill>
                <a:latin typeface="Arial" panose="020B0604020202020204" pitchFamily="34" charset="0"/>
              </a:rPr>
              <a:t>10</a:t>
            </a:r>
            <a:r>
              <a:rPr lang="zh-CN" altLang="en-US" sz="1400" b="1" dirty="0">
                <a:solidFill>
                  <a:srgbClr val="404040"/>
                </a:solidFill>
                <a:latin typeface="Arial" panose="020B0604020202020204" pitchFamily="34" charset="0"/>
              </a:rPr>
              <a:t>分</a:t>
            </a:r>
            <a:endParaRPr lang="en-US" altLang="zh-CN" sz="1400" b="1" dirty="0">
              <a:solidFill>
                <a:srgbClr val="404040"/>
              </a:solidFill>
              <a:latin typeface="Arial" panose="020B0604020202020204" pitchFamily="34" charset="0"/>
            </a:endParaRPr>
          </a:p>
          <a:p>
            <a:pPr marL="285750" indent="-285750" eaLnBrk="0" fontAlgn="base" hangingPunct="0">
              <a:lnSpc>
                <a:spcPct val="150000"/>
              </a:lnSpc>
              <a:spcBef>
                <a:spcPct val="0"/>
              </a:spcBef>
              <a:spcAft>
                <a:spcPct val="0"/>
              </a:spcAft>
              <a:buFont typeface="Arial" panose="020B0604020202020204" pitchFamily="34" charset="0"/>
              <a:buChar char="•"/>
            </a:pPr>
            <a:r>
              <a:rPr lang="en-US" altLang="zh-CN" sz="1400" dirty="0">
                <a:solidFill>
                  <a:srgbClr val="404040"/>
                </a:solidFill>
                <a:latin typeface="Arial" panose="020B0604020202020204" pitchFamily="34" charset="0"/>
              </a:rPr>
              <a:t>6</a:t>
            </a:r>
            <a:r>
              <a:rPr lang="zh-CN" altLang="en-US" sz="1400" dirty="0">
                <a:solidFill>
                  <a:srgbClr val="404040"/>
                </a:solidFill>
                <a:latin typeface="Arial" panose="020B0604020202020204" pitchFamily="34" charset="0"/>
              </a:rPr>
              <a:t>分：我根据内容逻辑是否清晰（</a:t>
            </a:r>
            <a:r>
              <a:rPr lang="en-US" altLang="zh-CN" sz="1400" dirty="0">
                <a:solidFill>
                  <a:srgbClr val="404040"/>
                </a:solidFill>
                <a:latin typeface="Arial" panose="020B0604020202020204" pitchFamily="34" charset="0"/>
              </a:rPr>
              <a:t>2</a:t>
            </a:r>
            <a:r>
              <a:rPr lang="zh-CN" altLang="en-US" sz="1400" dirty="0">
                <a:solidFill>
                  <a:srgbClr val="404040"/>
                </a:solidFill>
                <a:latin typeface="Arial" panose="020B0604020202020204" pitchFamily="34" charset="0"/>
              </a:rPr>
              <a:t>）、语言是否流畅评分（</a:t>
            </a:r>
            <a:r>
              <a:rPr lang="en-US" altLang="zh-CN" sz="1400" dirty="0">
                <a:solidFill>
                  <a:srgbClr val="404040"/>
                </a:solidFill>
                <a:latin typeface="Arial" panose="020B0604020202020204" pitchFamily="34" charset="0"/>
              </a:rPr>
              <a:t>2</a:t>
            </a:r>
            <a:r>
              <a:rPr lang="zh-CN" altLang="en-US" sz="1400" dirty="0">
                <a:solidFill>
                  <a:srgbClr val="404040"/>
                </a:solidFill>
                <a:latin typeface="Arial" panose="020B0604020202020204" pitchFamily="34" charset="0"/>
              </a:rPr>
              <a:t>），是否按要求提交（</a:t>
            </a:r>
            <a:r>
              <a:rPr lang="en-US" altLang="zh-CN" sz="1400" dirty="0">
                <a:solidFill>
                  <a:srgbClr val="404040"/>
                </a:solidFill>
                <a:latin typeface="Arial" panose="020B0604020202020204" pitchFamily="34" charset="0"/>
              </a:rPr>
              <a:t>2</a:t>
            </a:r>
            <a:r>
              <a:rPr lang="zh-CN" altLang="en-US" sz="1400" dirty="0">
                <a:solidFill>
                  <a:srgbClr val="404040"/>
                </a:solidFill>
                <a:latin typeface="Arial" panose="020B0604020202020204" pitchFamily="34" charset="0"/>
              </a:rPr>
              <a:t>）。</a:t>
            </a:r>
            <a:endParaRPr lang="en-US" altLang="zh-CN" sz="1400" dirty="0">
              <a:solidFill>
                <a:srgbClr val="404040"/>
              </a:solidFill>
              <a:latin typeface="Arial" panose="020B0604020202020204" pitchFamily="34" charset="0"/>
            </a:endParaRPr>
          </a:p>
          <a:p>
            <a:pPr marL="285750" indent="-285750" eaLnBrk="0" fontAlgn="base" hangingPunct="0">
              <a:lnSpc>
                <a:spcPct val="150000"/>
              </a:lnSpc>
              <a:spcBef>
                <a:spcPct val="0"/>
              </a:spcBef>
              <a:spcAft>
                <a:spcPct val="0"/>
              </a:spcAft>
              <a:buFont typeface="Arial" panose="020B0604020202020204" pitchFamily="34" charset="0"/>
              <a:buChar char="•"/>
            </a:pPr>
            <a:r>
              <a:rPr lang="en-US" altLang="zh-CN" sz="1400" dirty="0">
                <a:solidFill>
                  <a:srgbClr val="404040"/>
                </a:solidFill>
                <a:latin typeface="Arial" panose="020B0604020202020204" pitchFamily="34" charset="0"/>
              </a:rPr>
              <a:t>4</a:t>
            </a:r>
            <a:r>
              <a:rPr lang="zh-CN" altLang="en-US" sz="1400" dirty="0">
                <a:solidFill>
                  <a:srgbClr val="404040"/>
                </a:solidFill>
                <a:latin typeface="Arial" panose="020B0604020202020204" pitchFamily="34" charset="0"/>
              </a:rPr>
              <a:t>分：由同学互评，评分标准是内容是否对你有帮助。每位同学大约会评审</a:t>
            </a:r>
            <a:r>
              <a:rPr lang="en-US" altLang="zh-CN" sz="1400" dirty="0">
                <a:solidFill>
                  <a:srgbClr val="404040"/>
                </a:solidFill>
                <a:latin typeface="Arial" panose="020B0604020202020204" pitchFamily="34" charset="0"/>
              </a:rPr>
              <a:t>8</a:t>
            </a:r>
            <a:r>
              <a:rPr lang="zh-CN" altLang="en-US" sz="1400" dirty="0">
                <a:solidFill>
                  <a:srgbClr val="404040"/>
                </a:solidFill>
                <a:latin typeface="Arial" panose="020B0604020202020204" pitchFamily="34" charset="0"/>
              </a:rPr>
              <a:t>份笔记。评审内容和评审结果通过邮件完成。</a:t>
            </a:r>
            <a:endParaRPr lang="en-US" altLang="zh-CN" sz="1400" dirty="0">
              <a:solidFill>
                <a:srgbClr val="404040"/>
              </a:solidFill>
              <a:latin typeface="Arial" panose="020B0604020202020204" pitchFamily="34" charset="0"/>
            </a:endParaRPr>
          </a:p>
          <a:p>
            <a:pPr marL="285750" indent="-285750" eaLnBrk="0" fontAlgn="base" hangingPunct="0">
              <a:lnSpc>
                <a:spcPct val="150000"/>
              </a:lnSpc>
              <a:spcBef>
                <a:spcPct val="0"/>
              </a:spcBef>
              <a:spcAft>
                <a:spcPct val="0"/>
              </a:spcAft>
              <a:buFont typeface="Arial" panose="020B0604020202020204" pitchFamily="34" charset="0"/>
              <a:buChar char="•"/>
            </a:pPr>
            <a:r>
              <a:rPr lang="zh-CN" altLang="en-US" sz="1400" dirty="0">
                <a:solidFill>
                  <a:srgbClr val="404040"/>
                </a:solidFill>
                <a:latin typeface="Arial" panose="020B0604020202020204" pitchFamily="34" charset="0"/>
              </a:rPr>
              <a:t>未按要求提交的笔记</a:t>
            </a:r>
            <a:r>
              <a:rPr lang="en-US" altLang="zh-CN" sz="1400" dirty="0">
                <a:solidFill>
                  <a:srgbClr val="404040"/>
                </a:solidFill>
                <a:latin typeface="Arial" panose="020B0604020202020204" pitchFamily="34" charset="0"/>
              </a:rPr>
              <a:t>0</a:t>
            </a:r>
            <a:r>
              <a:rPr lang="zh-CN" altLang="en-US" sz="1400" dirty="0">
                <a:solidFill>
                  <a:srgbClr val="404040"/>
                </a:solidFill>
                <a:latin typeface="Arial" panose="020B0604020202020204" pitchFamily="34" charset="0"/>
              </a:rPr>
              <a:t>分，不参与互评。</a:t>
            </a:r>
            <a:endParaRPr lang="en-US" altLang="zh-CN" sz="1400" dirty="0">
              <a:solidFill>
                <a:srgbClr val="404040"/>
              </a:solidFill>
              <a:latin typeface="Arial" panose="020B0604020202020204" pitchFamily="34" charset="0"/>
            </a:endParaRPr>
          </a:p>
          <a:p>
            <a:pPr marL="285750" indent="-285750" eaLnBrk="0" fontAlgn="base" hangingPunct="0">
              <a:lnSpc>
                <a:spcPct val="150000"/>
              </a:lnSpc>
              <a:spcBef>
                <a:spcPct val="0"/>
              </a:spcBef>
              <a:spcAft>
                <a:spcPct val="0"/>
              </a:spcAft>
              <a:buFont typeface="Arial" panose="020B0604020202020204" pitchFamily="34" charset="0"/>
              <a:buChar char="•"/>
            </a:pPr>
            <a:endParaRPr lang="en-US" altLang="zh-CN" sz="1400" dirty="0">
              <a:solidFill>
                <a:srgbClr val="404040"/>
              </a:solidFill>
              <a:latin typeface="Arial" panose="020B0604020202020204" pitchFamily="34" charset="0"/>
            </a:endParaRPr>
          </a:p>
          <a:p>
            <a:pPr eaLnBrk="0" fontAlgn="base" hangingPunct="0">
              <a:lnSpc>
                <a:spcPct val="150000"/>
              </a:lnSpc>
              <a:spcBef>
                <a:spcPct val="0"/>
              </a:spcBef>
              <a:spcAft>
                <a:spcPct val="0"/>
              </a:spcAft>
            </a:pPr>
            <a:r>
              <a:rPr lang="zh-CN" altLang="en-US" sz="1400" dirty="0">
                <a:solidFill>
                  <a:srgbClr val="404040"/>
                </a:solidFill>
                <a:latin typeface="Arial" panose="020B0604020202020204" pitchFamily="34" charset="0"/>
              </a:rPr>
              <a:t>提醒：不需要长篇大论，不需要追求全面，要以自己的认识为基础，讲请自己的理解。</a:t>
            </a:r>
            <a:endParaRPr lang="en-US" altLang="zh-CN" sz="1400" dirty="0">
              <a:solidFill>
                <a:srgbClr val="404040"/>
              </a:solidFill>
              <a:latin typeface="Arial" panose="020B0604020202020204" pitchFamily="34" charset="0"/>
            </a:endParaRPr>
          </a:p>
          <a:p>
            <a:pPr eaLnBrk="0" fontAlgn="base" hangingPunct="0">
              <a:lnSpc>
                <a:spcPct val="150000"/>
              </a:lnSpc>
              <a:spcBef>
                <a:spcPct val="0"/>
              </a:spcBef>
              <a:spcAft>
                <a:spcPct val="0"/>
              </a:spcAft>
            </a:pPr>
            <a:r>
              <a:rPr lang="zh-CN" altLang="en-US" sz="1400" dirty="0">
                <a:solidFill>
                  <a:srgbClr val="404040"/>
                </a:solidFill>
                <a:latin typeface="Arial" panose="020B0604020202020204" pitchFamily="34" charset="0"/>
              </a:rPr>
              <a:t>       有能力的同学可以单独写另外一份文件，尝试下载、展示和使用数据集。</a:t>
            </a:r>
            <a:endParaRPr kumimoji="0" lang="zh-CN" altLang="zh-CN" sz="1400" i="0" u="none" strike="noStrike" cap="none" normalizeH="0" baseline="0" dirty="0">
              <a:ln>
                <a:noFill/>
              </a:ln>
              <a:solidFill>
                <a:srgbClr val="404040"/>
              </a:solidFill>
              <a:effectLst/>
              <a:latin typeface="Arial" panose="020B0604020202020204" pitchFamily="34" charset="0"/>
              <a:ea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90"/>
            <a:ext cx="9143999" cy="19155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5500" b="1" dirty="0">
                <a:solidFill>
                  <a:schemeClr val="bg1"/>
                </a:solidFill>
              </a:rPr>
              <a:t>软件包和基本操作</a:t>
            </a:r>
            <a:endParaRPr lang="zh-CN" altLang="en-US" sz="5500" b="1" dirty="0">
              <a:solidFill>
                <a:schemeClr val="bg1"/>
              </a:solidFill>
            </a:endParaRPr>
          </a:p>
        </p:txBody>
      </p:sp>
      <p:pic>
        <p:nvPicPr>
          <p:cNvPr id="5"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678606" y="299118"/>
            <a:ext cx="2111188" cy="589667"/>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646331"/>
          </a:xfrm>
          <a:prstGeom prst="rect">
            <a:avLst/>
          </a:prstGeom>
          <a:noFill/>
        </p:spPr>
        <p:txBody>
          <a:bodyPr wrap="square" rtlCol="0">
            <a:spAutoFit/>
          </a:bodyPr>
          <a:lstStyle/>
          <a:p>
            <a:r>
              <a:rPr lang="zh-CN" altLang="en-US" sz="3600" dirty="0">
                <a:solidFill>
                  <a:srgbClr val="002060"/>
                </a:solidFill>
                <a:latin typeface="+mn-ea"/>
              </a:rPr>
              <a:t>建议这部分动手试一试</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文本框 7"/>
          <p:cNvSpPr txBox="1"/>
          <p:nvPr/>
        </p:nvSpPr>
        <p:spPr>
          <a:xfrm>
            <a:off x="748294" y="1402575"/>
            <a:ext cx="7305036" cy="253640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t>这部分内容特别适合通过和</a:t>
            </a:r>
            <a:r>
              <a:rPr lang="en-US" altLang="zh-CN" dirty="0"/>
              <a:t>AI</a:t>
            </a:r>
            <a:r>
              <a:rPr lang="zh-CN" altLang="en-US" dirty="0"/>
              <a:t>交互自己尝试</a:t>
            </a:r>
            <a:endParaRPr lang="en-US" altLang="zh-CN" dirty="0"/>
          </a:p>
          <a:p>
            <a:pPr marL="285750" indent="-285750">
              <a:lnSpc>
                <a:spcPct val="150000"/>
              </a:lnSpc>
              <a:buFont typeface="Wingdings" panose="05000000000000000000" pitchFamily="2" charset="2"/>
              <a:buChar char="l"/>
            </a:pPr>
            <a:r>
              <a:rPr lang="zh-CN" altLang="en-US" dirty="0"/>
              <a:t>这里提供一份 简单的 </a:t>
            </a:r>
            <a:r>
              <a:rPr lang="en-US" altLang="zh-CN" dirty="0" err="1"/>
              <a:t>useful_package.ipynb</a:t>
            </a:r>
            <a:r>
              <a:rPr lang="en-US" altLang="zh-CN" dirty="0"/>
              <a:t> </a:t>
            </a:r>
            <a:r>
              <a:rPr lang="zh-CN" altLang="en-US" dirty="0"/>
              <a:t>文件，简要说明各个软件包的基本功能。</a:t>
            </a:r>
            <a:endParaRPr lang="en-US" altLang="zh-CN" dirty="0"/>
          </a:p>
          <a:p>
            <a:pPr marL="285750" indent="-285750">
              <a:lnSpc>
                <a:spcPct val="150000"/>
              </a:lnSpc>
              <a:buFont typeface="Wingdings" panose="05000000000000000000" pitchFamily="2" charset="2"/>
              <a:buChar char="l"/>
            </a:pPr>
            <a:r>
              <a:rPr lang="zh-CN" altLang="en-US" dirty="0"/>
              <a:t>这部分内容太广泛，不要贪全。先知道有这么个东西，后面用到的时候再上手。</a:t>
            </a:r>
            <a:endParaRPr lang="en-US" altLang="zh-CN" dirty="0"/>
          </a:p>
          <a:p>
            <a:pPr>
              <a:lnSpc>
                <a:spcPct val="150000"/>
              </a:lnSpc>
            </a:pPr>
            <a:endParaRPr lang="zh-CN" altLang="en-US" dirty="0"/>
          </a:p>
        </p:txBody>
      </p:sp>
      <p:pic>
        <p:nvPicPr>
          <p:cNvPr id="15" name="图片 14"/>
          <p:cNvPicPr>
            <a:picLocks noChangeAspect="1"/>
          </p:cNvPicPr>
          <p:nvPr/>
        </p:nvPicPr>
        <p:blipFill>
          <a:blip r:embed="rId2"/>
          <a:stretch>
            <a:fillRect/>
          </a:stretch>
        </p:blipFill>
        <p:spPr>
          <a:xfrm>
            <a:off x="5001658" y="3189495"/>
            <a:ext cx="4066077" cy="358801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1200329"/>
          </a:xfrm>
          <a:prstGeom prst="rect">
            <a:avLst/>
          </a:prstGeom>
          <a:noFill/>
        </p:spPr>
        <p:txBody>
          <a:bodyPr wrap="square" rtlCol="0">
            <a:spAutoFit/>
          </a:bodyPr>
          <a:lstStyle/>
          <a:p>
            <a:r>
              <a:rPr lang="en-US" altLang="zh-CN" sz="3600" dirty="0"/>
              <a:t>1</a:t>
            </a:r>
            <a:r>
              <a:rPr lang="zh-CN" altLang="en-US" sz="3600" dirty="0"/>
              <a:t>、数值计算和数据处理</a:t>
            </a:r>
            <a:endParaRPr lang="zh-CN" altLang="en-US" sz="3600" dirty="0"/>
          </a:p>
          <a:p>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682567" y="1088132"/>
            <a:ext cx="7115962" cy="502939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1" dirty="0"/>
              <a:t>NumPy</a:t>
            </a:r>
            <a:r>
              <a:rPr lang="zh-CN" altLang="en-US" dirty="0"/>
              <a:t>：基础的数值计算库，提供高效的多维数组操作。</a:t>
            </a:r>
            <a:endParaRPr lang="en-US" altLang="zh-CN" dirty="0"/>
          </a:p>
          <a:p>
            <a:pPr marL="742950" lvl="1" indent="-285750">
              <a:lnSpc>
                <a:spcPct val="150000"/>
              </a:lnSpc>
              <a:buFont typeface="Wingdings" panose="05000000000000000000" pitchFamily="2" charset="2"/>
              <a:buChar char="l"/>
            </a:pPr>
            <a:r>
              <a:rPr lang="en-US" altLang="zh-CN" dirty="0"/>
              <a:t>pip install </a:t>
            </a:r>
            <a:r>
              <a:rPr lang="en-US" altLang="zh-CN" dirty="0" err="1"/>
              <a:t>numpy</a:t>
            </a:r>
            <a:endParaRPr lang="en-US" altLang="zh-CN" dirty="0"/>
          </a:p>
          <a:p>
            <a:pPr marL="742950" lvl="1" indent="-285750">
              <a:lnSpc>
                <a:spcPct val="150000"/>
              </a:lnSpc>
              <a:buFont typeface="Wingdings" panose="05000000000000000000" pitchFamily="2" charset="2"/>
              <a:buChar char="l"/>
            </a:pPr>
            <a:r>
              <a:rPr lang="zh-CN" altLang="en-US" dirty="0"/>
              <a:t>这处理数组的基础库，广泛用于科学计算。最长应用：</a:t>
            </a:r>
            <a:r>
              <a:rPr lang="en-US" altLang="zh-CN" b="1" dirty="0">
                <a:solidFill>
                  <a:srgbClr val="FF0000"/>
                </a:solidFill>
              </a:rPr>
              <a:t>array</a:t>
            </a:r>
            <a:endParaRPr lang="en-US" altLang="zh-CN" b="1" dirty="0">
              <a:solidFill>
                <a:srgbClr val="FF0000"/>
              </a:solidFill>
            </a:endParaRPr>
          </a:p>
          <a:p>
            <a:pPr marL="742950" lvl="1" indent="-285750">
              <a:lnSpc>
                <a:spcPct val="150000"/>
              </a:lnSpc>
              <a:buFont typeface="Wingdings" panose="05000000000000000000" pitchFamily="2" charset="2"/>
              <a:buChar char="l"/>
            </a:pPr>
            <a:r>
              <a:rPr lang="zh-CN" altLang="en-US" dirty="0"/>
              <a:t>三角函数、指数、对数等数学函数；线性代数运算；统计运算；随机数生成；傅里叶变换；形状操作；逻辑运算；排序和搜索。</a:t>
            </a:r>
            <a:endParaRPr lang="zh-CN" altLang="en-US" dirty="0"/>
          </a:p>
          <a:p>
            <a:pPr marL="285750" indent="-285750">
              <a:lnSpc>
                <a:spcPct val="150000"/>
              </a:lnSpc>
              <a:buFont typeface="Wingdings" panose="05000000000000000000" pitchFamily="2" charset="2"/>
              <a:buChar char="l"/>
            </a:pPr>
            <a:r>
              <a:rPr lang="en-US" altLang="zh-CN" b="1" dirty="0"/>
              <a:t>Pandas</a:t>
            </a:r>
            <a:r>
              <a:rPr lang="zh-CN" altLang="en-US" dirty="0"/>
              <a:t>：用于数据清洗、处理、分析，提供</a:t>
            </a:r>
            <a:r>
              <a:rPr lang="en-US" altLang="zh-CN" dirty="0" err="1"/>
              <a:t>DataFrame</a:t>
            </a:r>
            <a:r>
              <a:rPr lang="zh-CN" altLang="en-US" dirty="0"/>
              <a:t>结构，特别适用于结构化数据。</a:t>
            </a:r>
            <a:endParaRPr lang="en-US" altLang="zh-CN" dirty="0"/>
          </a:p>
          <a:p>
            <a:pPr marL="742950" lvl="1" indent="-285750">
              <a:lnSpc>
                <a:spcPct val="150000"/>
              </a:lnSpc>
              <a:buFont typeface="Wingdings" panose="05000000000000000000" pitchFamily="2" charset="2"/>
              <a:buChar char="l"/>
            </a:pPr>
            <a:r>
              <a:rPr lang="en-US" altLang="zh-CN" dirty="0"/>
              <a:t>pip install pandas</a:t>
            </a:r>
            <a:endParaRPr lang="en-US" altLang="zh-CN" dirty="0"/>
          </a:p>
          <a:p>
            <a:pPr marL="742950" lvl="1" indent="-285750">
              <a:lnSpc>
                <a:spcPct val="150000"/>
              </a:lnSpc>
              <a:buFont typeface="Wingdings" panose="05000000000000000000" pitchFamily="2" charset="2"/>
              <a:buChar char="l"/>
            </a:pPr>
            <a:r>
              <a:rPr lang="zh-CN" altLang="en-US" dirty="0"/>
              <a:t>加载数据，数据清晰，数据统计</a:t>
            </a:r>
            <a:endParaRPr lang="zh-CN" altLang="en-US" dirty="0"/>
          </a:p>
          <a:p>
            <a:pPr marL="285750" indent="-285750">
              <a:lnSpc>
                <a:spcPct val="150000"/>
              </a:lnSpc>
              <a:buFont typeface="Wingdings" panose="05000000000000000000" pitchFamily="2" charset="2"/>
              <a:buChar char="l"/>
            </a:pPr>
            <a:r>
              <a:rPr lang="en-US" altLang="zh-CN" b="1" dirty="0"/>
              <a:t>SciPy</a:t>
            </a:r>
            <a:r>
              <a:rPr lang="zh-CN" altLang="en-US" dirty="0"/>
              <a:t>：提供更多的数学函数，如优化、信号处理、统计等。</a:t>
            </a:r>
            <a:endParaRPr lang="en-US" altLang="zh-CN" dirty="0"/>
          </a:p>
          <a:p>
            <a:pPr marL="742950" lvl="1" indent="-285750">
              <a:lnSpc>
                <a:spcPct val="150000"/>
              </a:lnSpc>
              <a:buFont typeface="Wingdings" panose="05000000000000000000" pitchFamily="2" charset="2"/>
              <a:buChar char="l"/>
            </a:pPr>
            <a:r>
              <a:rPr lang="en-US" altLang="zh-CN" dirty="0"/>
              <a:t>pip install </a:t>
            </a:r>
            <a:r>
              <a:rPr lang="en-US" altLang="zh-CN" dirty="0" err="1"/>
              <a:t>scipy</a:t>
            </a:r>
            <a:endParaRPr lang="en-US" altLang="zh-CN" dirty="0"/>
          </a:p>
          <a:p>
            <a:pPr marL="742950" lvl="1" indent="-285750">
              <a:lnSpc>
                <a:spcPct val="150000"/>
              </a:lnSpc>
              <a:buFont typeface="Wingdings" panose="05000000000000000000" pitchFamily="2" charset="2"/>
              <a:buChar char="l"/>
            </a:pPr>
            <a:r>
              <a:rPr lang="zh-CN" altLang="en-US" dirty="0"/>
              <a:t>提供数值计算的各种优化方法，数据处理方法</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646331"/>
          </a:xfrm>
          <a:prstGeom prst="rect">
            <a:avLst/>
          </a:prstGeom>
          <a:noFill/>
        </p:spPr>
        <p:txBody>
          <a:bodyPr wrap="square" rtlCol="0">
            <a:spAutoFit/>
          </a:bodyPr>
          <a:lstStyle/>
          <a:p>
            <a:r>
              <a:rPr lang="en-US" altLang="zh-CN" sz="3600" dirty="0"/>
              <a:t>2</a:t>
            </a:r>
            <a:r>
              <a:rPr lang="zh-CN" altLang="en-US" sz="3600" dirty="0"/>
              <a:t>、数据可视化</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682567" y="1008259"/>
            <a:ext cx="7115962" cy="170540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1" dirty="0"/>
              <a:t>Matplotlib</a:t>
            </a:r>
            <a:r>
              <a:rPr lang="zh-CN" altLang="en-US" b="1" dirty="0"/>
              <a:t>：</a:t>
            </a:r>
            <a:r>
              <a:rPr lang="zh-CN" altLang="en-US" dirty="0"/>
              <a:t>绘制静态图表和图像，常用于展示数据</a:t>
            </a:r>
            <a:r>
              <a:rPr lang="zh-CN" altLang="en-US" b="1" dirty="0"/>
              <a:t>。</a:t>
            </a:r>
            <a:endParaRPr lang="zh-CN" altLang="en-US" b="1" dirty="0"/>
          </a:p>
          <a:p>
            <a:pPr marL="285750" indent="-285750">
              <a:lnSpc>
                <a:spcPct val="150000"/>
              </a:lnSpc>
              <a:buFont typeface="Wingdings" panose="05000000000000000000" pitchFamily="2" charset="2"/>
              <a:buChar char="l"/>
            </a:pPr>
            <a:r>
              <a:rPr lang="en-US" altLang="zh-CN" b="1" dirty="0"/>
              <a:t>Seaborn</a:t>
            </a:r>
            <a:r>
              <a:rPr lang="zh-CN" altLang="en-US" b="1" dirty="0"/>
              <a:t>：</a:t>
            </a:r>
            <a:r>
              <a:rPr lang="zh-CN" altLang="en-US" dirty="0"/>
              <a:t>基于</a:t>
            </a:r>
            <a:r>
              <a:rPr lang="en-US" altLang="zh-CN" dirty="0"/>
              <a:t>Matplotlib</a:t>
            </a:r>
            <a:r>
              <a:rPr lang="zh-CN" altLang="en-US" dirty="0"/>
              <a:t>的高级数据可视化库，提供美观的图表样式。</a:t>
            </a:r>
            <a:endParaRPr lang="zh-CN" altLang="en-US" dirty="0"/>
          </a:p>
          <a:p>
            <a:pPr marL="285750" indent="-285750">
              <a:lnSpc>
                <a:spcPct val="150000"/>
              </a:lnSpc>
              <a:buFont typeface="Wingdings" panose="05000000000000000000" pitchFamily="2" charset="2"/>
              <a:buChar char="l"/>
            </a:pPr>
            <a:r>
              <a:rPr lang="en-US" altLang="zh-CN" b="1" dirty="0" err="1"/>
              <a:t>Plotly</a:t>
            </a:r>
            <a:r>
              <a:rPr lang="zh-CN" altLang="en-US" b="1" dirty="0"/>
              <a:t>：</a:t>
            </a:r>
            <a:r>
              <a:rPr lang="zh-CN" altLang="en-US" dirty="0"/>
              <a:t>用于创建交互式图表，支持</a:t>
            </a:r>
            <a:r>
              <a:rPr lang="en-US" altLang="zh-CN" dirty="0"/>
              <a:t>Web</a:t>
            </a:r>
            <a:r>
              <a:rPr lang="zh-CN" altLang="en-US" dirty="0"/>
              <a:t>展示</a:t>
            </a:r>
            <a:r>
              <a:rPr lang="zh-CN" altLang="en-US" b="1" dirty="0"/>
              <a:t>。</a:t>
            </a:r>
            <a:endParaRPr lang="zh-CN" altLang="en-US" dirty="0"/>
          </a:p>
        </p:txBody>
      </p:sp>
      <p:pic>
        <p:nvPicPr>
          <p:cNvPr id="12" name="图片 11"/>
          <p:cNvPicPr>
            <a:picLocks noChangeAspect="1"/>
          </p:cNvPicPr>
          <p:nvPr/>
        </p:nvPicPr>
        <p:blipFill>
          <a:blip r:embed="rId2"/>
          <a:stretch>
            <a:fillRect/>
          </a:stretch>
        </p:blipFill>
        <p:spPr>
          <a:xfrm>
            <a:off x="315912" y="2713662"/>
            <a:ext cx="4310183" cy="3440902"/>
          </a:xfrm>
          <a:prstGeom prst="rect">
            <a:avLst/>
          </a:prstGeom>
          <a:ln>
            <a:noFill/>
          </a:ln>
          <a:effectLst>
            <a:outerShdw blurRad="292100" dist="139700" dir="2700000" algn="tl" rotWithShape="0">
              <a:srgbClr val="333333">
                <a:alpha val="65000"/>
              </a:srgbClr>
            </a:outerShdw>
          </a:effectLst>
        </p:spPr>
      </p:pic>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11" y="2685944"/>
            <a:ext cx="4097877" cy="3440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315912" y="6240541"/>
            <a:ext cx="2416557" cy="458908"/>
          </a:xfrm>
          <a:prstGeom prst="rect">
            <a:avLst/>
          </a:prstGeom>
          <a:noFill/>
        </p:spPr>
        <p:txBody>
          <a:bodyPr wrap="square">
            <a:spAutoFit/>
          </a:bodyPr>
          <a:lstStyle/>
          <a:p>
            <a:pPr>
              <a:lnSpc>
                <a:spcPct val="150000"/>
              </a:lnSpc>
            </a:pPr>
            <a:r>
              <a:rPr lang="zh-CN" altLang="en-US" dirty="0"/>
              <a:t>上面是两位老演员了</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646331"/>
          </a:xfrm>
          <a:prstGeom prst="rect">
            <a:avLst/>
          </a:prstGeom>
          <a:noFill/>
        </p:spPr>
        <p:txBody>
          <a:bodyPr wrap="square" rtlCol="0">
            <a:spAutoFit/>
          </a:bodyPr>
          <a:lstStyle/>
          <a:p>
            <a:r>
              <a:rPr lang="en-US" altLang="zh-CN" sz="3600" dirty="0"/>
              <a:t>3</a:t>
            </a:r>
            <a:r>
              <a:rPr lang="zh-CN" altLang="en-US" sz="3600" dirty="0"/>
              <a:t>、机器学习</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354205" y="1052056"/>
            <a:ext cx="4405081" cy="502939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1" dirty="0"/>
              <a:t>Scikit-learn</a:t>
            </a:r>
            <a:r>
              <a:rPr lang="zh-CN" altLang="en-US" dirty="0"/>
              <a:t>：</a:t>
            </a:r>
            <a:endParaRPr lang="en-US" altLang="zh-CN" dirty="0"/>
          </a:p>
          <a:p>
            <a:pPr marL="742950" lvl="1" indent="-285750">
              <a:lnSpc>
                <a:spcPct val="150000"/>
              </a:lnSpc>
              <a:buFont typeface="Wingdings" panose="05000000000000000000" pitchFamily="2" charset="2"/>
              <a:buChar char="l"/>
            </a:pPr>
            <a:r>
              <a:rPr lang="en-US" altLang="zh-CN" dirty="0"/>
              <a:t>pip install scikit-learn</a:t>
            </a:r>
            <a:endParaRPr lang="en-US" altLang="zh-CN" dirty="0"/>
          </a:p>
          <a:p>
            <a:pPr marL="742950" lvl="1" indent="-285750">
              <a:lnSpc>
                <a:spcPct val="150000"/>
              </a:lnSpc>
              <a:buFont typeface="Wingdings" panose="05000000000000000000" pitchFamily="2" charset="2"/>
              <a:buChar char="l"/>
            </a:pPr>
            <a:r>
              <a:rPr lang="zh-CN" altLang="en-US" dirty="0"/>
              <a:t>机器学习中各种算法。</a:t>
            </a:r>
            <a:endParaRPr lang="en-US" altLang="zh-CN" dirty="0"/>
          </a:p>
          <a:p>
            <a:pPr marL="742950" lvl="1" indent="-285750">
              <a:lnSpc>
                <a:spcPct val="150000"/>
              </a:lnSpc>
              <a:buFont typeface="Wingdings" panose="05000000000000000000" pitchFamily="2" charset="2"/>
              <a:buChar char="l"/>
            </a:pPr>
            <a:r>
              <a:rPr lang="zh-CN" altLang="en-US" dirty="0"/>
              <a:t>决策树：</a:t>
            </a:r>
            <a:r>
              <a:rPr lang="en-US" altLang="zh-CN" dirty="0" err="1"/>
              <a:t>DecisionTreeClassifier</a:t>
            </a:r>
            <a:endParaRPr lang="en-US" altLang="zh-CN" dirty="0"/>
          </a:p>
          <a:p>
            <a:pPr marL="742950" lvl="1" indent="-285750">
              <a:lnSpc>
                <a:spcPct val="150000"/>
              </a:lnSpc>
              <a:buFont typeface="Wingdings" panose="05000000000000000000" pitchFamily="2" charset="2"/>
              <a:buChar char="l"/>
            </a:pPr>
            <a:r>
              <a:rPr lang="zh-CN" altLang="en-US" dirty="0"/>
              <a:t>线性回归：</a:t>
            </a:r>
            <a:r>
              <a:rPr lang="en-US" altLang="zh-CN" dirty="0" err="1"/>
              <a:t>LinearRegression</a:t>
            </a:r>
            <a:endParaRPr lang="en-US" altLang="zh-CN" dirty="0"/>
          </a:p>
          <a:p>
            <a:pPr marL="742950" lvl="1" indent="-285750">
              <a:lnSpc>
                <a:spcPct val="150000"/>
              </a:lnSpc>
              <a:buFont typeface="Wingdings" panose="05000000000000000000" pitchFamily="2" charset="2"/>
              <a:buChar char="l"/>
            </a:pPr>
            <a:r>
              <a:rPr lang="en-US" altLang="zh-CN" dirty="0"/>
              <a:t>K</a:t>
            </a:r>
            <a:r>
              <a:rPr lang="zh-CN" altLang="en-US" dirty="0"/>
              <a:t>近邻据类：</a:t>
            </a:r>
            <a:r>
              <a:rPr lang="en-US" altLang="zh-CN" dirty="0" err="1"/>
              <a:t>Kmeans</a:t>
            </a:r>
            <a:endParaRPr lang="en-US" altLang="zh-CN" dirty="0"/>
          </a:p>
          <a:p>
            <a:pPr marL="742950" lvl="1" indent="-285750">
              <a:lnSpc>
                <a:spcPct val="150000"/>
              </a:lnSpc>
              <a:buFont typeface="Wingdings" panose="05000000000000000000" pitchFamily="2" charset="2"/>
              <a:buChar char="l"/>
            </a:pPr>
            <a:r>
              <a:rPr lang="en-US" altLang="zh-CN" dirty="0"/>
              <a:t>………</a:t>
            </a:r>
            <a:endParaRPr lang="en-US" altLang="zh-CN" dirty="0"/>
          </a:p>
          <a:p>
            <a:pPr marL="742950" lvl="1" indent="-285750">
              <a:lnSpc>
                <a:spcPct val="150000"/>
              </a:lnSpc>
              <a:buFont typeface="Wingdings" panose="05000000000000000000" pitchFamily="2" charset="2"/>
              <a:buChar char="l"/>
            </a:pPr>
            <a:r>
              <a:rPr lang="zh-CN" altLang="en-US" dirty="0"/>
              <a:t>以及数据集：</a:t>
            </a:r>
            <a:r>
              <a:rPr lang="en-US" altLang="zh-CN" dirty="0" err="1"/>
              <a:t>sklearn.datasets</a:t>
            </a:r>
            <a:endParaRPr lang="en-US" altLang="zh-CN" dirty="0"/>
          </a:p>
          <a:p>
            <a:pPr marL="742950" lvl="1" indent="-285750">
              <a:lnSpc>
                <a:spcPct val="150000"/>
              </a:lnSpc>
              <a:buFont typeface="Wingdings" panose="05000000000000000000" pitchFamily="2" charset="2"/>
              <a:buChar char="l"/>
            </a:pPr>
            <a:r>
              <a:rPr lang="zh-CN" altLang="en-US" dirty="0"/>
              <a:t>模型评估：交叉验证方法</a:t>
            </a:r>
            <a:endParaRPr lang="en-US" altLang="zh-CN" dirty="0"/>
          </a:p>
          <a:p>
            <a:pPr marL="742950" lvl="1" indent="-285750">
              <a:lnSpc>
                <a:spcPct val="150000"/>
              </a:lnSpc>
              <a:buFont typeface="Wingdings" panose="05000000000000000000" pitchFamily="2" charset="2"/>
              <a:buChar char="l"/>
            </a:pPr>
            <a:r>
              <a:rPr lang="zh-CN" altLang="en-US" dirty="0"/>
              <a:t>数据预处理：标准化</a:t>
            </a:r>
            <a:endParaRPr lang="en-US" altLang="zh-CN" dirty="0"/>
          </a:p>
          <a:p>
            <a:pPr marL="742950" lvl="1" indent="-285750">
              <a:lnSpc>
                <a:spcPct val="150000"/>
              </a:lnSpc>
              <a:buFont typeface="Wingdings" panose="05000000000000000000" pitchFamily="2" charset="2"/>
              <a:buChar char="l"/>
            </a:pPr>
            <a:endParaRPr lang="en-US" altLang="zh-CN" dirty="0"/>
          </a:p>
          <a:p>
            <a:pPr marL="285750" indent="-285750">
              <a:lnSpc>
                <a:spcPct val="150000"/>
              </a:lnSpc>
              <a:buFont typeface="Wingdings" panose="05000000000000000000" pitchFamily="2" charset="2"/>
              <a:buChar char="l"/>
            </a:pPr>
            <a:r>
              <a:rPr lang="zh-CN" altLang="en-US" dirty="0"/>
              <a:t>其他包就先不列出来了。</a:t>
            </a:r>
            <a:endParaRPr lang="zh-CN" altLang="en-US" dirty="0"/>
          </a:p>
        </p:txBody>
      </p:sp>
      <p:pic>
        <p:nvPicPr>
          <p:cNvPr id="17" name="图片 16"/>
          <p:cNvPicPr>
            <a:picLocks noChangeAspect="1"/>
          </p:cNvPicPr>
          <p:nvPr/>
        </p:nvPicPr>
        <p:blipFill>
          <a:blip r:embed="rId2"/>
          <a:stretch>
            <a:fillRect/>
          </a:stretch>
        </p:blipFill>
        <p:spPr>
          <a:xfrm>
            <a:off x="4856576" y="952565"/>
            <a:ext cx="2528971" cy="1906337"/>
          </a:xfrm>
          <a:prstGeom prst="rect">
            <a:avLst/>
          </a:prstGeom>
        </p:spPr>
      </p:pic>
      <p:sp>
        <p:nvSpPr>
          <p:cNvPr id="19" name="文本框 18"/>
          <p:cNvSpPr txBox="1"/>
          <p:nvPr/>
        </p:nvSpPr>
        <p:spPr>
          <a:xfrm>
            <a:off x="7482837" y="1052056"/>
            <a:ext cx="1011167" cy="1200329"/>
          </a:xfrm>
          <a:prstGeom prst="rect">
            <a:avLst/>
          </a:prstGeom>
          <a:noFill/>
        </p:spPr>
        <p:txBody>
          <a:bodyPr wrap="square">
            <a:spAutoFit/>
          </a:bodyPr>
          <a:lstStyle/>
          <a:p>
            <a:r>
              <a:rPr lang="en-US" altLang="zh-CN" dirty="0"/>
              <a:t>K</a:t>
            </a:r>
            <a:r>
              <a:rPr lang="zh-CN" altLang="en-US" dirty="0"/>
              <a:t>近邻据类的结果示意图</a:t>
            </a:r>
            <a:endParaRPr lang="zh-CN" altLang="en-US" dirty="0"/>
          </a:p>
        </p:txBody>
      </p:sp>
      <p:pic>
        <p:nvPicPr>
          <p:cNvPr id="22" name="图片 21"/>
          <p:cNvPicPr>
            <a:picLocks noChangeAspect="1"/>
          </p:cNvPicPr>
          <p:nvPr/>
        </p:nvPicPr>
        <p:blipFill>
          <a:blip r:embed="rId3"/>
          <a:srcRect t="23206" r="46006" b="33643"/>
          <a:stretch>
            <a:fillRect/>
          </a:stretch>
        </p:blipFill>
        <p:spPr>
          <a:xfrm>
            <a:off x="4759286" y="3022173"/>
            <a:ext cx="4167008" cy="1701423"/>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441" y="4795777"/>
            <a:ext cx="3679863" cy="1811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646331"/>
          </a:xfrm>
          <a:prstGeom prst="rect">
            <a:avLst/>
          </a:prstGeom>
          <a:noFill/>
        </p:spPr>
        <p:txBody>
          <a:bodyPr wrap="square" rtlCol="0">
            <a:spAutoFit/>
          </a:bodyPr>
          <a:lstStyle/>
          <a:p>
            <a:r>
              <a:rPr lang="en-US" altLang="zh-CN" sz="3600" dirty="0"/>
              <a:t>4</a:t>
            </a:r>
            <a:r>
              <a:rPr lang="zh-CN" altLang="en-US" sz="3600" dirty="0"/>
              <a:t>、深度学习框架</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354206" y="1437534"/>
            <a:ext cx="8106749" cy="170540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1" dirty="0"/>
              <a:t>TensorFlow</a:t>
            </a:r>
            <a:r>
              <a:rPr lang="zh-CN" altLang="en-US" b="1" dirty="0"/>
              <a:t>：</a:t>
            </a:r>
            <a:r>
              <a:rPr lang="en-US" altLang="zh-CN" dirty="0"/>
              <a:t>Google </a:t>
            </a:r>
            <a:r>
              <a:rPr lang="zh-CN" altLang="en-US" dirty="0"/>
              <a:t>开发的深度学习框架，支持分布式训练。</a:t>
            </a:r>
            <a:endParaRPr lang="zh-CN" altLang="en-US" b="1" dirty="0"/>
          </a:p>
          <a:p>
            <a:pPr marL="285750" indent="-285750">
              <a:lnSpc>
                <a:spcPct val="150000"/>
              </a:lnSpc>
              <a:buFont typeface="Wingdings" panose="05000000000000000000" pitchFamily="2" charset="2"/>
              <a:buChar char="l"/>
            </a:pPr>
            <a:r>
              <a:rPr lang="en-US" altLang="zh-CN" b="1" dirty="0" err="1"/>
              <a:t>PyTorch</a:t>
            </a:r>
            <a:r>
              <a:rPr lang="zh-CN" altLang="en-US" b="1" dirty="0"/>
              <a:t>：</a:t>
            </a:r>
            <a:r>
              <a:rPr lang="en-US" altLang="zh-CN" dirty="0"/>
              <a:t>Facebook</a:t>
            </a:r>
            <a:r>
              <a:rPr lang="zh-CN" altLang="en-US" dirty="0"/>
              <a:t>（</a:t>
            </a:r>
            <a:r>
              <a:rPr lang="en-US" altLang="zh-CN" dirty="0"/>
              <a:t>Meta</a:t>
            </a:r>
            <a:r>
              <a:rPr lang="zh-CN" altLang="en-US" dirty="0"/>
              <a:t>）</a:t>
            </a:r>
            <a:r>
              <a:rPr lang="en-US" altLang="zh-CN" dirty="0"/>
              <a:t> </a:t>
            </a:r>
            <a:r>
              <a:rPr lang="zh-CN" altLang="en-US" dirty="0"/>
              <a:t>开发的深度学习框架，动态计算图更灵活</a:t>
            </a:r>
            <a:r>
              <a:rPr lang="zh-CN" altLang="en-US" b="1" dirty="0"/>
              <a:t>。</a:t>
            </a:r>
            <a:endParaRPr lang="zh-CN" altLang="en-US" b="1" dirty="0"/>
          </a:p>
          <a:p>
            <a:pPr marL="285750" indent="-285750">
              <a:lnSpc>
                <a:spcPct val="150000"/>
              </a:lnSpc>
              <a:buFont typeface="Wingdings" panose="05000000000000000000" pitchFamily="2" charset="2"/>
              <a:buChar char="l"/>
            </a:pPr>
            <a:r>
              <a:rPr lang="en-US" altLang="zh-CN" b="1" dirty="0" err="1"/>
              <a:t>Keras</a:t>
            </a:r>
            <a:r>
              <a:rPr lang="zh-CN" altLang="en-US" b="1" dirty="0"/>
              <a:t>：</a:t>
            </a:r>
            <a:r>
              <a:rPr lang="zh-CN" altLang="en-US" dirty="0"/>
              <a:t>基于 </a:t>
            </a:r>
            <a:r>
              <a:rPr lang="en-US" altLang="zh-CN" dirty="0"/>
              <a:t>TensorFlow </a:t>
            </a:r>
            <a:r>
              <a:rPr lang="zh-CN" altLang="en-US" dirty="0"/>
              <a:t>的高级 </a:t>
            </a:r>
            <a:r>
              <a:rPr lang="en-US" altLang="zh-CN" dirty="0"/>
              <a:t>API</a:t>
            </a:r>
            <a:r>
              <a:rPr lang="zh-CN" altLang="en-US" dirty="0"/>
              <a:t>，适合快速原型开发。</a:t>
            </a:r>
            <a:endParaRPr lang="zh-CN" altLang="en-US" b="1" dirty="0"/>
          </a:p>
          <a:p>
            <a:pPr marL="285750" indent="-285750">
              <a:lnSpc>
                <a:spcPct val="150000"/>
              </a:lnSpc>
              <a:buFont typeface="Wingdings" panose="05000000000000000000" pitchFamily="2" charset="2"/>
              <a:buChar char="l"/>
            </a:pPr>
            <a:r>
              <a:rPr lang="en-US" altLang="zh-CN" b="1" dirty="0" err="1">
                <a:solidFill>
                  <a:srgbClr val="FF0000"/>
                </a:solidFill>
              </a:rPr>
              <a:t>MindSpore</a:t>
            </a:r>
            <a:r>
              <a:rPr lang="zh-CN" altLang="en-US" dirty="0">
                <a:solidFill>
                  <a:srgbClr val="FF0000"/>
                </a:solidFill>
              </a:rPr>
              <a:t>：华为开发的</a:t>
            </a:r>
            <a:r>
              <a:rPr lang="en-US" altLang="zh-CN" dirty="0">
                <a:solidFill>
                  <a:srgbClr val="FF0000"/>
                </a:solidFill>
              </a:rPr>
              <a:t>AI</a:t>
            </a:r>
            <a:r>
              <a:rPr lang="zh-CN" altLang="en-US" dirty="0">
                <a:solidFill>
                  <a:srgbClr val="FF0000"/>
                </a:solidFill>
              </a:rPr>
              <a:t>计算框架，适用于深度学习任务</a:t>
            </a:r>
            <a:r>
              <a:rPr lang="zh-CN" altLang="en-US" b="1" dirty="0">
                <a:solidFill>
                  <a:srgbClr val="FF0000"/>
                </a:solidFill>
              </a:rPr>
              <a:t>。</a:t>
            </a:r>
            <a:endParaRPr lang="en-US" altLang="zh-CN" dirty="0">
              <a:solidFill>
                <a:srgbClr val="FF0000"/>
              </a:solidFill>
            </a:endParaRPr>
          </a:p>
        </p:txBody>
      </p:sp>
      <p:pic>
        <p:nvPicPr>
          <p:cNvPr id="12" name="图片 11"/>
          <p:cNvPicPr>
            <a:picLocks noChangeAspect="1"/>
          </p:cNvPicPr>
          <p:nvPr/>
        </p:nvPicPr>
        <p:blipFill>
          <a:blip r:embed="rId2"/>
          <a:stretch>
            <a:fillRect/>
          </a:stretch>
        </p:blipFill>
        <p:spPr>
          <a:xfrm>
            <a:off x="474660" y="3277648"/>
            <a:ext cx="5331229" cy="3449315"/>
          </a:xfrm>
          <a:prstGeom prst="rect">
            <a:avLst/>
          </a:prstGeom>
        </p:spPr>
      </p:pic>
      <p:sp>
        <p:nvSpPr>
          <p:cNvPr id="14" name="文本框 13"/>
          <p:cNvSpPr txBox="1"/>
          <p:nvPr/>
        </p:nvSpPr>
        <p:spPr>
          <a:xfrm>
            <a:off x="5805889" y="3277648"/>
            <a:ext cx="3134299" cy="2862322"/>
          </a:xfrm>
          <a:prstGeom prst="rect">
            <a:avLst/>
          </a:prstGeom>
          <a:noFill/>
        </p:spPr>
        <p:txBody>
          <a:bodyPr wrap="square">
            <a:spAutoFit/>
          </a:bodyPr>
          <a:lstStyle/>
          <a:p>
            <a:r>
              <a:rPr lang="en-US" altLang="zh-CN" b="1" dirty="0" err="1">
                <a:solidFill>
                  <a:srgbClr val="FF0000"/>
                </a:solidFill>
              </a:rPr>
              <a:t>MindSpore</a:t>
            </a:r>
            <a:r>
              <a:rPr lang="zh-CN" altLang="en-US" b="1" dirty="0">
                <a:solidFill>
                  <a:srgbClr val="FF0000"/>
                </a:solidFill>
              </a:rPr>
              <a:t>的安装指引：</a:t>
            </a:r>
            <a:endParaRPr lang="en-US" altLang="zh-CN" b="1" dirty="0">
              <a:solidFill>
                <a:srgbClr val="FF0000"/>
              </a:solidFill>
            </a:endParaRPr>
          </a:p>
          <a:p>
            <a:pPr marL="285750" indent="-285750">
              <a:buFont typeface="Arial" panose="020B0604020202020204" pitchFamily="34" charset="0"/>
              <a:buChar char="•"/>
            </a:pPr>
            <a:r>
              <a:rPr lang="zh-CN" altLang="en-US" dirty="0">
                <a:solidFill>
                  <a:srgbClr val="FF0000"/>
                </a:solidFill>
              </a:rPr>
              <a:t>选择版本</a:t>
            </a:r>
            <a:endParaRPr lang="en-US" altLang="zh-CN" dirty="0">
              <a:solidFill>
                <a:srgbClr val="FF0000"/>
              </a:solidFill>
            </a:endParaRPr>
          </a:p>
          <a:p>
            <a:pPr marL="285750" indent="-285750">
              <a:buFont typeface="Arial" panose="020B0604020202020204" pitchFamily="34" charset="0"/>
              <a:buChar char="•"/>
            </a:pPr>
            <a:r>
              <a:rPr lang="zh-CN" altLang="en-US" dirty="0">
                <a:solidFill>
                  <a:srgbClr val="FF0000"/>
                </a:solidFill>
              </a:rPr>
              <a:t>硬件平台</a:t>
            </a:r>
            <a:endParaRPr lang="en-US" altLang="zh-CN" dirty="0">
              <a:solidFill>
                <a:srgbClr val="FF0000"/>
              </a:solidFill>
            </a:endParaRPr>
          </a:p>
          <a:p>
            <a:pPr marL="285750" indent="-285750">
              <a:buFont typeface="Arial" panose="020B0604020202020204" pitchFamily="34" charset="0"/>
              <a:buChar char="•"/>
            </a:pPr>
            <a:r>
              <a:rPr lang="zh-CN" altLang="en-US" dirty="0">
                <a:solidFill>
                  <a:srgbClr val="FF0000"/>
                </a:solidFill>
              </a:rPr>
              <a:t>操作系统</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Python</a:t>
            </a:r>
            <a:r>
              <a:rPr lang="zh-CN" altLang="en-US" dirty="0">
                <a:solidFill>
                  <a:srgbClr val="FF0000"/>
                </a:solidFill>
              </a:rPr>
              <a:t>版本，</a:t>
            </a:r>
            <a:r>
              <a:rPr lang="zh-CN" altLang="en-US" dirty="0"/>
              <a:t>为啥没有</a:t>
            </a:r>
            <a:r>
              <a:rPr lang="en-US" altLang="zh-CN" dirty="0"/>
              <a:t>3.13? </a:t>
            </a:r>
            <a:r>
              <a:rPr lang="zh-CN" altLang="en-US" dirty="0"/>
              <a:t>我咋办？最好装一下</a:t>
            </a:r>
            <a:r>
              <a:rPr lang="en-US" altLang="zh-CN" dirty="0"/>
              <a:t>Python3.11</a:t>
            </a:r>
            <a:r>
              <a:rPr lang="zh-CN" altLang="en-US" dirty="0"/>
              <a:t>。</a:t>
            </a:r>
            <a:endParaRPr lang="en-US" altLang="zh-CN" dirty="0"/>
          </a:p>
          <a:p>
            <a:pPr marL="285750" indent="-285750">
              <a:buFont typeface="Arial" panose="020B0604020202020204" pitchFamily="34" charset="0"/>
              <a:buChar char="•"/>
            </a:pPr>
            <a:r>
              <a:rPr lang="zh-CN" altLang="en-US" dirty="0"/>
              <a:t>最后一行直接是</a:t>
            </a:r>
            <a:r>
              <a:rPr lang="en-US" altLang="zh-CN" dirty="0"/>
              <a:t>pip</a:t>
            </a:r>
            <a:r>
              <a:rPr lang="zh-CN" altLang="en-US" dirty="0"/>
              <a:t>命令，复制就粘贴到</a:t>
            </a:r>
            <a:r>
              <a:rPr lang="en-US" altLang="zh-CN" dirty="0" err="1"/>
              <a:t>cmd</a:t>
            </a:r>
            <a:r>
              <a:rPr lang="zh-CN" altLang="en-US" dirty="0"/>
              <a:t>窗口就可以进行安装</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253164" cy="646331"/>
          </a:xfrm>
          <a:prstGeom prst="rect">
            <a:avLst/>
          </a:prstGeom>
          <a:noFill/>
        </p:spPr>
        <p:txBody>
          <a:bodyPr wrap="square" rtlCol="0">
            <a:spAutoFit/>
          </a:bodyPr>
          <a:lstStyle/>
          <a:p>
            <a:r>
              <a:rPr lang="en-US" altLang="zh-CN" sz="3600" dirty="0"/>
              <a:t>4</a:t>
            </a:r>
            <a:r>
              <a:rPr lang="zh-CN" altLang="en-US" sz="3600" dirty="0"/>
              <a:t>、其他</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354206" y="1162112"/>
            <a:ext cx="8106749" cy="2951898"/>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1" i="0" dirty="0">
                <a:solidFill>
                  <a:srgbClr val="404040"/>
                </a:solidFill>
                <a:effectLst/>
                <a:latin typeface="Inter"/>
              </a:rPr>
              <a:t>OpenCV</a:t>
            </a:r>
            <a:r>
              <a:rPr lang="zh-CN" altLang="en-US" b="0" i="0" dirty="0">
                <a:solidFill>
                  <a:srgbClr val="404040"/>
                </a:solidFill>
                <a:effectLst/>
                <a:latin typeface="Inter"/>
              </a:rPr>
              <a:t>：经典的计算机视觉库，支持图像和视频处理</a:t>
            </a:r>
            <a:endParaRPr lang="en-US" altLang="zh-CN" b="1" dirty="0"/>
          </a:p>
          <a:p>
            <a:pPr marL="285750" indent="-285750">
              <a:lnSpc>
                <a:spcPct val="150000"/>
              </a:lnSpc>
              <a:buFont typeface="Wingdings" panose="05000000000000000000" pitchFamily="2" charset="2"/>
              <a:buChar char="l"/>
            </a:pPr>
            <a:r>
              <a:rPr lang="en-US" altLang="zh-CN" b="1" dirty="0"/>
              <a:t>YOLO</a:t>
            </a:r>
            <a:r>
              <a:rPr lang="zh-CN" altLang="en-US" b="1" dirty="0"/>
              <a:t>：</a:t>
            </a:r>
            <a:r>
              <a:rPr lang="zh-CN" altLang="en-US" b="0" i="0" dirty="0">
                <a:solidFill>
                  <a:srgbClr val="404040"/>
                </a:solidFill>
                <a:effectLst/>
                <a:latin typeface="Inter"/>
              </a:rPr>
              <a:t>实时目标检测框架</a:t>
            </a:r>
            <a:endParaRPr lang="en-US" altLang="zh-CN" b="0" i="0" dirty="0">
              <a:solidFill>
                <a:srgbClr val="404040"/>
              </a:solidFill>
              <a:effectLst/>
              <a:latin typeface="Inter"/>
            </a:endParaRPr>
          </a:p>
          <a:p>
            <a:pPr marL="285750" indent="-285750">
              <a:lnSpc>
                <a:spcPct val="150000"/>
              </a:lnSpc>
              <a:buFont typeface="Wingdings" panose="05000000000000000000" pitchFamily="2" charset="2"/>
              <a:buChar char="l"/>
            </a:pPr>
            <a:r>
              <a:rPr lang="en-US" altLang="zh-CN" b="1" i="0" dirty="0">
                <a:solidFill>
                  <a:srgbClr val="404040"/>
                </a:solidFill>
                <a:effectLst/>
                <a:latin typeface="Inter"/>
              </a:rPr>
              <a:t>Pillow</a:t>
            </a:r>
            <a:r>
              <a:rPr lang="zh-CN" altLang="en-US" b="0" i="0" dirty="0">
                <a:solidFill>
                  <a:srgbClr val="404040"/>
                </a:solidFill>
                <a:effectLst/>
                <a:latin typeface="Inter"/>
              </a:rPr>
              <a:t>：图像处理库，支持多种图像格式。</a:t>
            </a:r>
            <a:endParaRPr lang="zh-CN" altLang="en-US" b="0" i="0" dirty="0">
              <a:solidFill>
                <a:srgbClr val="404040"/>
              </a:solidFill>
              <a:effectLst/>
              <a:latin typeface="Inter"/>
            </a:endParaRPr>
          </a:p>
          <a:p>
            <a:pPr marL="285750" indent="-285750">
              <a:lnSpc>
                <a:spcPct val="150000"/>
              </a:lnSpc>
              <a:buFont typeface="Wingdings" panose="05000000000000000000" pitchFamily="2" charset="2"/>
              <a:buChar char="l"/>
            </a:pPr>
            <a:r>
              <a:rPr lang="en-US" altLang="zh-CN" b="1" dirty="0" err="1"/>
              <a:t>Librosa</a:t>
            </a:r>
            <a:r>
              <a:rPr lang="zh-CN" altLang="en-US" dirty="0"/>
              <a:t>：用于音频分析，特别是音乐信号处理和特征提取</a:t>
            </a:r>
            <a:endParaRPr lang="en-US" altLang="zh-CN" dirty="0">
              <a:solidFill>
                <a:srgbClr val="404040"/>
              </a:solidFill>
              <a:latin typeface="Inter"/>
            </a:endParaRPr>
          </a:p>
          <a:p>
            <a:pPr marL="285750" indent="-285750">
              <a:lnSpc>
                <a:spcPct val="150000"/>
              </a:lnSpc>
              <a:buFont typeface="Wingdings" panose="05000000000000000000" pitchFamily="2" charset="2"/>
              <a:buChar char="l"/>
            </a:pPr>
            <a:r>
              <a:rPr lang="en-US" altLang="zh-CN" b="1" dirty="0" err="1"/>
              <a:t>PyAudio</a:t>
            </a:r>
            <a:r>
              <a:rPr lang="zh-CN" altLang="en-US" dirty="0"/>
              <a:t>：音频输入输出库，适用于语音录制、播放和实时处理</a:t>
            </a:r>
            <a:endParaRPr lang="en-US" altLang="zh-CN" dirty="0"/>
          </a:p>
          <a:p>
            <a:pPr marL="285750" indent="-285750">
              <a:lnSpc>
                <a:spcPct val="150000"/>
              </a:lnSpc>
              <a:buFont typeface="Wingdings" panose="05000000000000000000" pitchFamily="2" charset="2"/>
              <a:buChar char="l"/>
            </a:pPr>
            <a:r>
              <a:rPr lang="en-US" altLang="zh-CN" b="1" dirty="0"/>
              <a:t>OpenAI Gym</a:t>
            </a:r>
            <a:r>
              <a:rPr lang="zh-CN" altLang="en-US" b="1" dirty="0"/>
              <a:t>：</a:t>
            </a:r>
            <a:r>
              <a:rPr lang="zh-CN" altLang="en-US" dirty="0"/>
              <a:t>强化学习开发和实验平台，提供多种环境用于训练智能体。</a:t>
            </a:r>
            <a:endParaRPr lang="en-US" altLang="zh-CN" dirty="0"/>
          </a:p>
          <a:p>
            <a:pPr marL="285750" indent="-285750">
              <a:lnSpc>
                <a:spcPct val="150000"/>
              </a:lnSpc>
              <a:buFont typeface="Wingdings" panose="05000000000000000000" pitchFamily="2" charset="2"/>
              <a:buChar char="l"/>
            </a:pPr>
            <a:r>
              <a:rPr lang="zh-CN" altLang="en-US" dirty="0">
                <a:solidFill>
                  <a:srgbClr val="FF0000"/>
                </a:solidFill>
              </a:rPr>
              <a:t>还有很多，用到的时候再说</a:t>
            </a:r>
            <a:endParaRPr lang="en-US" altLang="zh-CN"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主题</a:t>
            </a:r>
            <a:r>
              <a:rPr lang="en-US" altLang="zh-CN" sz="4000" b="1" dirty="0">
                <a:solidFill>
                  <a:schemeClr val="bg1"/>
                </a:solidFill>
                <a:latin typeface="微软雅黑" panose="020B0503020204020204" pitchFamily="34" charset="-122"/>
                <a:ea typeface="微软雅黑" panose="020B0503020204020204" pitchFamily="34" charset="-122"/>
              </a:rPr>
              <a:t>1 AI</a:t>
            </a:r>
            <a:r>
              <a:rPr lang="zh-CN" altLang="en-US" sz="4000" b="1" dirty="0">
                <a:solidFill>
                  <a:schemeClr val="bg1"/>
                </a:solidFill>
                <a:latin typeface="微软雅黑" panose="020B0503020204020204" pitchFamily="34" charset="-122"/>
                <a:ea typeface="微软雅黑" panose="020B0503020204020204" pitchFamily="34" charset="-122"/>
              </a:rPr>
              <a:t>实践基础</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90"/>
            <a:ext cx="9143999" cy="19155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5500" b="1" dirty="0">
                <a:solidFill>
                  <a:schemeClr val="bg1"/>
                </a:solidFill>
              </a:rPr>
              <a:t>华为</a:t>
            </a:r>
            <a:r>
              <a:rPr lang="en-US" altLang="zh-CN" sz="5500" b="1" dirty="0" err="1">
                <a:solidFill>
                  <a:schemeClr val="bg1"/>
                </a:solidFill>
              </a:rPr>
              <a:t>MindSpore</a:t>
            </a:r>
            <a:r>
              <a:rPr lang="zh-CN" altLang="en-US" sz="5500" b="1" dirty="0">
                <a:solidFill>
                  <a:schemeClr val="bg1"/>
                </a:solidFill>
              </a:rPr>
              <a:t>框架</a:t>
            </a:r>
            <a:endParaRPr lang="zh-CN" altLang="en-US" sz="5500" b="1" dirty="0">
              <a:solidFill>
                <a:schemeClr val="bg1"/>
              </a:solidFill>
            </a:endParaRPr>
          </a:p>
        </p:txBody>
      </p:sp>
      <p:pic>
        <p:nvPicPr>
          <p:cNvPr id="5"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678606" y="299118"/>
            <a:ext cx="2111188" cy="589667"/>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326916" cy="646331"/>
          </a:xfrm>
          <a:prstGeom prst="rect">
            <a:avLst/>
          </a:prstGeom>
          <a:noFill/>
        </p:spPr>
        <p:txBody>
          <a:bodyPr wrap="square" rtlCol="0">
            <a:spAutoFit/>
          </a:bodyPr>
          <a:lstStyle/>
          <a:p>
            <a:r>
              <a:rPr lang="zh-CN" altLang="en-US" sz="3600" dirty="0">
                <a:solidFill>
                  <a:srgbClr val="002060"/>
                </a:solidFill>
                <a:latin typeface="+mn-ea"/>
              </a:rPr>
              <a:t>华为人工智能体系结构</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0" name="图片 9"/>
          <p:cNvPicPr>
            <a:picLocks noChangeAspect="1"/>
          </p:cNvPicPr>
          <p:nvPr/>
        </p:nvPicPr>
        <p:blipFill>
          <a:blip r:embed="rId2"/>
          <a:stretch>
            <a:fillRect/>
          </a:stretch>
        </p:blipFill>
        <p:spPr>
          <a:xfrm>
            <a:off x="349851" y="1407411"/>
            <a:ext cx="8439943" cy="4043178"/>
          </a:xfrm>
          <a:prstGeom prst="rect">
            <a:avLst/>
          </a:prstGeom>
          <a:ln>
            <a:noFill/>
          </a:ln>
          <a:effectLst>
            <a:outerShdw blurRad="190500" algn="tl" rotWithShape="0">
              <a:srgbClr val="000000">
                <a:alpha val="70000"/>
              </a:srgbClr>
            </a:outerShdw>
          </a:effectLst>
        </p:spPr>
      </p:pic>
      <p:sp>
        <p:nvSpPr>
          <p:cNvPr id="12" name="对话气泡: 圆角矩形 11"/>
          <p:cNvSpPr/>
          <p:nvPr/>
        </p:nvSpPr>
        <p:spPr>
          <a:xfrm>
            <a:off x="748294" y="5553098"/>
            <a:ext cx="2497826" cy="502920"/>
          </a:xfrm>
          <a:prstGeom prst="wedgeRoundRectCallout">
            <a:avLst>
              <a:gd name="adj1" fmla="val -25489"/>
              <a:gd name="adj2" fmla="val -10568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想象成</a:t>
            </a:r>
            <a:r>
              <a:rPr lang="en-US" altLang="zh-CN" dirty="0"/>
              <a:t>NVIDA</a:t>
            </a:r>
            <a:r>
              <a:rPr lang="zh-CN" altLang="en-US" dirty="0"/>
              <a:t>的硬件</a:t>
            </a:r>
            <a:endParaRPr lang="zh-CN" altLang="en-US" dirty="0"/>
          </a:p>
        </p:txBody>
      </p:sp>
      <p:sp>
        <p:nvSpPr>
          <p:cNvPr id="13" name="对话气泡: 圆角矩形 12"/>
          <p:cNvSpPr/>
          <p:nvPr/>
        </p:nvSpPr>
        <p:spPr>
          <a:xfrm>
            <a:off x="4421134" y="5199129"/>
            <a:ext cx="2497826" cy="502920"/>
          </a:xfrm>
          <a:prstGeom prst="wedgeRoundRectCallout">
            <a:avLst>
              <a:gd name="adj1" fmla="val -48369"/>
              <a:gd name="adj2" fmla="val -15113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想象成</a:t>
            </a:r>
            <a:r>
              <a:rPr lang="en-US" altLang="zh-CN" dirty="0" err="1"/>
              <a:t>cuda</a:t>
            </a:r>
            <a:endParaRPr lang="zh-CN" altLang="en-US" dirty="0"/>
          </a:p>
        </p:txBody>
      </p:sp>
      <p:sp>
        <p:nvSpPr>
          <p:cNvPr id="8" name="对话气泡: 圆角矩形 7"/>
          <p:cNvSpPr/>
          <p:nvPr/>
        </p:nvSpPr>
        <p:spPr>
          <a:xfrm>
            <a:off x="1268659" y="1972157"/>
            <a:ext cx="2497826" cy="502920"/>
          </a:xfrm>
          <a:prstGeom prst="wedgeRoundRectCallout">
            <a:avLst>
              <a:gd name="adj1" fmla="val 7645"/>
              <a:gd name="adj2" fmla="val 37460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深度学习框架</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326916" cy="646331"/>
          </a:xfrm>
          <a:prstGeom prst="rect">
            <a:avLst/>
          </a:prstGeom>
          <a:noFill/>
        </p:spPr>
        <p:txBody>
          <a:bodyPr wrap="square" rtlCol="0">
            <a:spAutoFit/>
          </a:bodyPr>
          <a:lstStyle/>
          <a:p>
            <a:r>
              <a:rPr lang="en-US" altLang="zh-CN" sz="3600" dirty="0" err="1">
                <a:solidFill>
                  <a:srgbClr val="002060"/>
                </a:solidFill>
                <a:latin typeface="+mn-ea"/>
              </a:rPr>
              <a:t>Mindspore</a:t>
            </a:r>
            <a:r>
              <a:rPr lang="en-US" altLang="zh-CN" sz="3600" dirty="0">
                <a:solidFill>
                  <a:srgbClr val="002060"/>
                </a:solidFill>
                <a:latin typeface="+mn-ea"/>
              </a:rPr>
              <a:t> </a:t>
            </a:r>
            <a:r>
              <a:rPr lang="zh-CN" altLang="en-US" sz="3600" dirty="0">
                <a:solidFill>
                  <a:srgbClr val="002060"/>
                </a:solidFill>
                <a:latin typeface="+mn-ea"/>
              </a:rPr>
              <a:t>昇思</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5" name="文本框 14"/>
          <p:cNvSpPr txBox="1"/>
          <p:nvPr/>
        </p:nvSpPr>
        <p:spPr>
          <a:xfrm>
            <a:off x="258896" y="1057030"/>
            <a:ext cx="8378328" cy="1289905"/>
          </a:xfrm>
          <a:prstGeom prst="rect">
            <a:avLst/>
          </a:prstGeom>
          <a:noFill/>
        </p:spPr>
        <p:txBody>
          <a:bodyPr wrap="square">
            <a:spAutoFit/>
          </a:bodyPr>
          <a:lstStyle/>
          <a:p>
            <a:pPr>
              <a:lnSpc>
                <a:spcPct val="150000"/>
              </a:lnSpc>
            </a:pPr>
            <a:r>
              <a:rPr lang="en-US" altLang="zh-CN" b="1" dirty="0" err="1">
                <a:solidFill>
                  <a:srgbClr val="FF0000"/>
                </a:solidFill>
              </a:rPr>
              <a:t>MindSpore</a:t>
            </a:r>
            <a:r>
              <a:rPr lang="zh-CN" altLang="en-US" dirty="0"/>
              <a:t> 是华为推出的一款开源深度学习框架，旨在提供一站式的深度学习开发解决方案，涵盖了模型开发、训练、部署等方面。它支持在不同硬件平台（如</a:t>
            </a:r>
            <a:r>
              <a:rPr lang="en-US" altLang="zh-CN" dirty="0"/>
              <a:t>CPU</a:t>
            </a:r>
            <a:r>
              <a:rPr lang="zh-CN" altLang="en-US" dirty="0"/>
              <a:t>、</a:t>
            </a:r>
            <a:r>
              <a:rPr lang="en-US" altLang="zh-CN" dirty="0"/>
              <a:t>GPU</a:t>
            </a:r>
            <a:r>
              <a:rPr lang="zh-CN" altLang="en-US" dirty="0"/>
              <a:t>和</a:t>
            </a:r>
            <a:r>
              <a:rPr lang="en-US" altLang="zh-CN" dirty="0">
                <a:solidFill>
                  <a:srgbClr val="FF0000"/>
                </a:solidFill>
              </a:rPr>
              <a:t>Ascend</a:t>
            </a:r>
            <a:r>
              <a:rPr lang="zh-CN" altLang="en-US" dirty="0"/>
              <a:t>芯片）上高效运行。</a:t>
            </a:r>
            <a:endParaRPr lang="zh-CN" altLang="en-US" dirty="0"/>
          </a:p>
        </p:txBody>
      </p:sp>
      <p:sp>
        <p:nvSpPr>
          <p:cNvPr id="18" name="文本框 17"/>
          <p:cNvSpPr txBox="1"/>
          <p:nvPr/>
        </p:nvSpPr>
        <p:spPr>
          <a:xfrm>
            <a:off x="258896" y="2442999"/>
            <a:ext cx="8378328" cy="458908"/>
          </a:xfrm>
          <a:prstGeom prst="rect">
            <a:avLst/>
          </a:prstGeom>
          <a:noFill/>
        </p:spPr>
        <p:txBody>
          <a:bodyPr wrap="square">
            <a:spAutoFit/>
          </a:bodyPr>
          <a:lstStyle/>
          <a:p>
            <a:pPr>
              <a:lnSpc>
                <a:spcPct val="150000"/>
              </a:lnSpc>
            </a:pPr>
            <a:r>
              <a:rPr lang="zh-CN" altLang="en-US" dirty="0"/>
              <a:t>一个用来示意的例子：</a:t>
            </a:r>
            <a:endParaRPr lang="zh-CN" altLang="en-US" dirty="0"/>
          </a:p>
        </p:txBody>
      </p:sp>
      <p:pic>
        <p:nvPicPr>
          <p:cNvPr id="20" name="图片 19"/>
          <p:cNvPicPr>
            <a:picLocks noChangeAspect="1"/>
          </p:cNvPicPr>
          <p:nvPr/>
        </p:nvPicPr>
        <p:blipFill>
          <a:blip r:embed="rId2"/>
          <a:stretch>
            <a:fillRect/>
          </a:stretch>
        </p:blipFill>
        <p:spPr>
          <a:xfrm>
            <a:off x="392106" y="2988624"/>
            <a:ext cx="6286500" cy="1990725"/>
          </a:xfrm>
          <a:prstGeom prst="rect">
            <a:avLst/>
          </a:prstGeom>
        </p:spPr>
      </p:pic>
      <p:sp>
        <p:nvSpPr>
          <p:cNvPr id="21" name="文本框 20"/>
          <p:cNvSpPr txBox="1"/>
          <p:nvPr/>
        </p:nvSpPr>
        <p:spPr>
          <a:xfrm>
            <a:off x="5117126" y="3283596"/>
            <a:ext cx="3710962"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还是</a:t>
            </a:r>
            <a:r>
              <a:rPr lang="en-US" altLang="zh-CN" dirty="0">
                <a:solidFill>
                  <a:srgbClr val="FF0000"/>
                </a:solidFill>
                <a:highlight>
                  <a:srgbClr val="FFFF00"/>
                </a:highlight>
                <a:latin typeface="Inter"/>
              </a:rPr>
              <a:t>python</a:t>
            </a:r>
            <a:r>
              <a:rPr lang="zh-CN" altLang="en-US" dirty="0">
                <a:solidFill>
                  <a:srgbClr val="FF0000"/>
                </a:solidFill>
                <a:highlight>
                  <a:srgbClr val="FFFF00"/>
                </a:highlight>
                <a:latin typeface="Inter"/>
              </a:rPr>
              <a:t>代码，引入</a:t>
            </a:r>
            <a:r>
              <a:rPr lang="en-US" altLang="zh-CN" dirty="0" err="1">
                <a:solidFill>
                  <a:srgbClr val="FF0000"/>
                </a:solidFill>
                <a:highlight>
                  <a:srgbClr val="FFFF00"/>
                </a:highlight>
                <a:latin typeface="Inter"/>
              </a:rPr>
              <a:t>mindspore</a:t>
            </a:r>
            <a:r>
              <a:rPr lang="zh-CN" altLang="en-US" dirty="0">
                <a:solidFill>
                  <a:srgbClr val="FF0000"/>
                </a:solidFill>
                <a:highlight>
                  <a:srgbClr val="FFFF00"/>
                </a:highlight>
                <a:latin typeface="Inter"/>
              </a:rPr>
              <a:t>。</a:t>
            </a:r>
            <a:endParaRPr lang="en-US" altLang="zh-CN" i="0" dirty="0">
              <a:solidFill>
                <a:srgbClr val="FF0000"/>
              </a:solidFill>
              <a:effectLst/>
              <a:highlight>
                <a:srgbClr val="FFFF00"/>
              </a:highlight>
              <a:latin typeface="Inter"/>
            </a:endParaRPr>
          </a:p>
        </p:txBody>
      </p:sp>
      <p:sp>
        <p:nvSpPr>
          <p:cNvPr id="23" name="文本框 22"/>
          <p:cNvSpPr txBox="1"/>
          <p:nvPr/>
        </p:nvSpPr>
        <p:spPr>
          <a:xfrm>
            <a:off x="4899876" y="4019337"/>
            <a:ext cx="2951047" cy="646331"/>
          </a:xfrm>
          <a:prstGeom prst="rect">
            <a:avLst/>
          </a:prstGeom>
          <a:noFill/>
        </p:spPr>
        <p:txBody>
          <a:bodyPr wrap="square">
            <a:spAutoFit/>
          </a:bodyPr>
          <a:lstStyle/>
          <a:p>
            <a:r>
              <a:rPr lang="zh-CN" altLang="en-US" dirty="0">
                <a:solidFill>
                  <a:srgbClr val="FF0000"/>
                </a:solidFill>
                <a:highlight>
                  <a:srgbClr val="FFFF00"/>
                </a:highlight>
                <a:latin typeface="Inter"/>
              </a:rPr>
              <a:t>设置上下文（运行环境），可以理解为初始化</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326916" cy="646331"/>
          </a:xfrm>
          <a:prstGeom prst="rect">
            <a:avLst/>
          </a:prstGeom>
          <a:noFill/>
        </p:spPr>
        <p:txBody>
          <a:bodyPr wrap="square" rtlCol="0">
            <a:spAutoFit/>
          </a:bodyPr>
          <a:lstStyle/>
          <a:p>
            <a:r>
              <a:rPr lang="en-US" altLang="zh-CN" sz="3600" dirty="0" err="1">
                <a:solidFill>
                  <a:srgbClr val="002060"/>
                </a:solidFill>
                <a:latin typeface="+mn-ea"/>
              </a:rPr>
              <a:t>Mindspore</a:t>
            </a:r>
            <a:r>
              <a:rPr lang="en-US" altLang="zh-CN" sz="3600" dirty="0">
                <a:solidFill>
                  <a:srgbClr val="002060"/>
                </a:solidFill>
                <a:latin typeface="+mn-ea"/>
              </a:rPr>
              <a:t> </a:t>
            </a:r>
            <a:r>
              <a:rPr lang="zh-CN" altLang="en-US" sz="3600" dirty="0">
                <a:solidFill>
                  <a:srgbClr val="002060"/>
                </a:solidFill>
                <a:latin typeface="+mn-ea"/>
              </a:rPr>
              <a:t>昇思</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0" name="图片 9"/>
          <p:cNvPicPr>
            <a:picLocks noChangeAspect="1"/>
          </p:cNvPicPr>
          <p:nvPr/>
        </p:nvPicPr>
        <p:blipFill>
          <a:blip r:embed="rId2"/>
          <a:stretch>
            <a:fillRect/>
          </a:stretch>
        </p:blipFill>
        <p:spPr>
          <a:xfrm>
            <a:off x="361950" y="1366212"/>
            <a:ext cx="4210050" cy="2419350"/>
          </a:xfrm>
          <a:prstGeom prst="rect">
            <a:avLst/>
          </a:prstGeom>
        </p:spPr>
      </p:pic>
      <p:pic>
        <p:nvPicPr>
          <p:cNvPr id="13" name="图片 12"/>
          <p:cNvPicPr>
            <a:picLocks noChangeAspect="1"/>
          </p:cNvPicPr>
          <p:nvPr/>
        </p:nvPicPr>
        <p:blipFill>
          <a:blip r:embed="rId3"/>
          <a:srcRect r="32229"/>
          <a:stretch>
            <a:fillRect/>
          </a:stretch>
        </p:blipFill>
        <p:spPr>
          <a:xfrm>
            <a:off x="4793450" y="960966"/>
            <a:ext cx="4210050" cy="3741304"/>
          </a:xfrm>
          <a:prstGeom prst="rect">
            <a:avLst/>
          </a:prstGeom>
        </p:spPr>
      </p:pic>
      <p:sp>
        <p:nvSpPr>
          <p:cNvPr id="14" name="文本框 13"/>
          <p:cNvSpPr txBox="1"/>
          <p:nvPr/>
        </p:nvSpPr>
        <p:spPr>
          <a:xfrm>
            <a:off x="3307710" y="1113813"/>
            <a:ext cx="2866349" cy="923330"/>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定义最简网络，这时候建议一边</a:t>
            </a:r>
            <a:r>
              <a:rPr lang="en-US" altLang="zh-CN" dirty="0">
                <a:solidFill>
                  <a:srgbClr val="FF0000"/>
                </a:solidFill>
                <a:highlight>
                  <a:srgbClr val="FFFF00"/>
                </a:highlight>
                <a:latin typeface="Inter"/>
              </a:rPr>
              <a:t>AI</a:t>
            </a:r>
            <a:r>
              <a:rPr lang="zh-CN" altLang="en-US" dirty="0">
                <a:solidFill>
                  <a:srgbClr val="FF0000"/>
                </a:solidFill>
                <a:highlight>
                  <a:srgbClr val="FFFF00"/>
                </a:highlight>
                <a:latin typeface="Inter"/>
              </a:rPr>
              <a:t>问答，一边查看官方手册。</a:t>
            </a:r>
            <a:endParaRPr lang="en-US" altLang="zh-CN" i="0" dirty="0">
              <a:solidFill>
                <a:srgbClr val="FF0000"/>
              </a:solidFill>
              <a:effectLst/>
              <a:highlight>
                <a:srgbClr val="FFFF00"/>
              </a:highlight>
              <a:latin typeface="Inter"/>
            </a:endParaRPr>
          </a:p>
        </p:txBody>
      </p:sp>
      <p:sp>
        <p:nvSpPr>
          <p:cNvPr id="19" name="文本框 18"/>
          <p:cNvSpPr txBox="1"/>
          <p:nvPr/>
        </p:nvSpPr>
        <p:spPr>
          <a:xfrm>
            <a:off x="216796" y="4954669"/>
            <a:ext cx="8145042" cy="1754326"/>
          </a:xfrm>
          <a:prstGeom prst="rect">
            <a:avLst/>
          </a:prstGeom>
          <a:noFill/>
        </p:spPr>
        <p:txBody>
          <a:bodyPr wrap="square">
            <a:spAutoFit/>
          </a:bodyPr>
          <a:lstStyle/>
          <a:p>
            <a:r>
              <a:rPr lang="zh-CN" altLang="en-US" dirty="0">
                <a:solidFill>
                  <a:srgbClr val="FF0000"/>
                </a:solidFill>
              </a:rPr>
              <a:t>self.dense1 = nn.Dense(784, 128)</a:t>
            </a:r>
            <a:r>
              <a:rPr lang="zh-CN" altLang="en-US" dirty="0"/>
              <a:t>：第一个全连接层。此层有 784 个输入特征和 128 个输出特征。这通常用于处理扁平化后的28x28像素的手写数字图像（例如MNIST数据集）。</a:t>
            </a:r>
            <a:endParaRPr lang="zh-CN" altLang="en-US" dirty="0"/>
          </a:p>
          <a:p>
            <a:r>
              <a:rPr lang="zh-CN" altLang="en-US" dirty="0">
                <a:solidFill>
                  <a:srgbClr val="FF0000"/>
                </a:solidFill>
              </a:rPr>
              <a:t>self.dense2 = nn.Dense(128, 10)</a:t>
            </a:r>
            <a:r>
              <a:rPr lang="zh-CN" altLang="en-US" dirty="0"/>
              <a:t>：第二个全连接层，该层有 128 个输入特征和 10 个输出特征。这些输出对应于分类任务中的10个类别（手写数字识别的目标，即数字0到9）</a:t>
            </a:r>
            <a:endParaRPr lang="zh-CN" altLang="en-US" dirty="0"/>
          </a:p>
        </p:txBody>
      </p:sp>
      <p:sp>
        <p:nvSpPr>
          <p:cNvPr id="25" name="文本框 24"/>
          <p:cNvSpPr txBox="1"/>
          <p:nvPr/>
        </p:nvSpPr>
        <p:spPr>
          <a:xfrm>
            <a:off x="2278767" y="3576296"/>
            <a:ext cx="2866349" cy="1200329"/>
          </a:xfrm>
          <a:prstGeom prst="rect">
            <a:avLst/>
          </a:prstGeom>
          <a:noFill/>
        </p:spPr>
        <p:txBody>
          <a:bodyPr wrap="square">
            <a:spAutoFit/>
          </a:bodyPr>
          <a:lstStyle/>
          <a:p>
            <a:pPr algn="l">
              <a:spcBef>
                <a:spcPts val="300"/>
              </a:spcBef>
            </a:pPr>
            <a:r>
              <a:rPr lang="en-US" altLang="zh-CN" dirty="0">
                <a:solidFill>
                  <a:srgbClr val="FF0000"/>
                </a:solidFill>
                <a:highlight>
                  <a:srgbClr val="FFFF00"/>
                </a:highlight>
                <a:latin typeface="Inter"/>
              </a:rPr>
              <a:t>construct </a:t>
            </a:r>
            <a:r>
              <a:rPr lang="zh-CN" altLang="en-US" dirty="0">
                <a:solidFill>
                  <a:srgbClr val="FF0000"/>
                </a:solidFill>
                <a:highlight>
                  <a:srgbClr val="FFFF00"/>
                </a:highlight>
                <a:latin typeface="Inter"/>
              </a:rPr>
              <a:t>方法类似于其他框架中的 </a:t>
            </a:r>
            <a:r>
              <a:rPr lang="en-US" altLang="zh-CN" dirty="0">
                <a:solidFill>
                  <a:srgbClr val="FF0000"/>
                </a:solidFill>
                <a:highlight>
                  <a:srgbClr val="FFFF00"/>
                </a:highlight>
                <a:latin typeface="Inter"/>
              </a:rPr>
              <a:t>forward </a:t>
            </a:r>
            <a:r>
              <a:rPr lang="zh-CN" altLang="en-US" dirty="0">
                <a:solidFill>
                  <a:srgbClr val="FF0000"/>
                </a:solidFill>
                <a:highlight>
                  <a:srgbClr val="FFFF00"/>
                </a:highlight>
                <a:latin typeface="Inter"/>
              </a:rPr>
              <a:t>方法，指定了数据如何通过网络层前向传播。</a:t>
            </a:r>
            <a:endParaRPr lang="en-US" altLang="zh-CN" i="0" dirty="0">
              <a:solidFill>
                <a:srgbClr val="FF0000"/>
              </a:solidFill>
              <a:effectLst/>
              <a:highlight>
                <a:srgbClr val="FFFF00"/>
              </a:highlight>
              <a:latin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326916" cy="646331"/>
          </a:xfrm>
          <a:prstGeom prst="rect">
            <a:avLst/>
          </a:prstGeom>
          <a:noFill/>
        </p:spPr>
        <p:txBody>
          <a:bodyPr wrap="square" rtlCol="0">
            <a:spAutoFit/>
          </a:bodyPr>
          <a:lstStyle/>
          <a:p>
            <a:r>
              <a:rPr lang="en-US" altLang="zh-CN" sz="3600" dirty="0" err="1">
                <a:solidFill>
                  <a:srgbClr val="002060"/>
                </a:solidFill>
                <a:latin typeface="+mn-ea"/>
              </a:rPr>
              <a:t>Mindspore</a:t>
            </a:r>
            <a:r>
              <a:rPr lang="en-US" altLang="zh-CN" sz="3600" dirty="0">
                <a:solidFill>
                  <a:srgbClr val="002060"/>
                </a:solidFill>
                <a:latin typeface="+mn-ea"/>
              </a:rPr>
              <a:t> </a:t>
            </a:r>
            <a:r>
              <a:rPr lang="zh-CN" altLang="en-US" sz="3600" dirty="0">
                <a:solidFill>
                  <a:srgbClr val="002060"/>
                </a:solidFill>
                <a:latin typeface="+mn-ea"/>
              </a:rPr>
              <a:t>昇思</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2" name="图片 11"/>
          <p:cNvPicPr>
            <a:picLocks noChangeAspect="1"/>
          </p:cNvPicPr>
          <p:nvPr/>
        </p:nvPicPr>
        <p:blipFill>
          <a:blip r:embed="rId2"/>
          <a:stretch>
            <a:fillRect/>
          </a:stretch>
        </p:blipFill>
        <p:spPr>
          <a:xfrm>
            <a:off x="354206" y="1150631"/>
            <a:ext cx="8147854" cy="2363749"/>
          </a:xfrm>
          <a:prstGeom prst="rect">
            <a:avLst/>
          </a:prstGeom>
        </p:spPr>
      </p:pic>
      <p:sp>
        <p:nvSpPr>
          <p:cNvPr id="15" name="文本框 14"/>
          <p:cNvSpPr txBox="1"/>
          <p:nvPr/>
        </p:nvSpPr>
        <p:spPr>
          <a:xfrm>
            <a:off x="4309088" y="1124949"/>
            <a:ext cx="3710962"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导入数据。</a:t>
            </a:r>
            <a:endParaRPr lang="en-US" altLang="zh-CN" i="0" dirty="0">
              <a:solidFill>
                <a:srgbClr val="FF0000"/>
              </a:solidFill>
              <a:effectLst/>
              <a:highlight>
                <a:srgbClr val="FFFF00"/>
              </a:highlight>
              <a:latin typeface="Inter"/>
            </a:endParaRPr>
          </a:p>
        </p:txBody>
      </p:sp>
      <p:sp>
        <p:nvSpPr>
          <p:cNvPr id="16" name="文本框 15"/>
          <p:cNvSpPr txBox="1"/>
          <p:nvPr/>
        </p:nvSpPr>
        <p:spPr>
          <a:xfrm>
            <a:off x="2453607" y="1996813"/>
            <a:ext cx="3710962"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创建神经网络。</a:t>
            </a:r>
            <a:endParaRPr lang="en-US" altLang="zh-CN" i="0" dirty="0">
              <a:solidFill>
                <a:srgbClr val="FF0000"/>
              </a:solidFill>
              <a:effectLst/>
              <a:highlight>
                <a:srgbClr val="FFFF00"/>
              </a:highlight>
              <a:latin typeface="Inter"/>
            </a:endParaRPr>
          </a:p>
        </p:txBody>
      </p:sp>
      <p:sp>
        <p:nvSpPr>
          <p:cNvPr id="17" name="文本框 16"/>
          <p:cNvSpPr txBox="1"/>
          <p:nvPr/>
        </p:nvSpPr>
        <p:spPr>
          <a:xfrm>
            <a:off x="3766485" y="2555810"/>
            <a:ext cx="3710962" cy="369332"/>
          </a:xfrm>
          <a:prstGeom prst="rect">
            <a:avLst/>
          </a:prstGeom>
          <a:noFill/>
        </p:spPr>
        <p:txBody>
          <a:bodyPr wrap="square">
            <a:spAutoFit/>
          </a:bodyPr>
          <a:lstStyle/>
          <a:p>
            <a:pPr algn="l">
              <a:spcBef>
                <a:spcPts val="300"/>
              </a:spcBef>
            </a:pPr>
            <a:r>
              <a:rPr lang="zh-CN" altLang="en-US" dirty="0">
                <a:solidFill>
                  <a:srgbClr val="FF0000"/>
                </a:solidFill>
                <a:highlight>
                  <a:srgbClr val="FFFF00"/>
                </a:highlight>
                <a:latin typeface="Inter"/>
              </a:rPr>
              <a:t>损失函数来了</a:t>
            </a:r>
            <a:endParaRPr lang="en-US" altLang="zh-CN" i="0" dirty="0">
              <a:solidFill>
                <a:srgbClr val="FF0000"/>
              </a:solidFill>
              <a:effectLst/>
              <a:highlight>
                <a:srgbClr val="FFFF00"/>
              </a:highlight>
              <a:latin typeface="Inter"/>
            </a:endParaRPr>
          </a:p>
        </p:txBody>
      </p:sp>
      <p:pic>
        <p:nvPicPr>
          <p:cNvPr id="20" name="图片 19"/>
          <p:cNvPicPr>
            <a:picLocks noChangeAspect="1"/>
          </p:cNvPicPr>
          <p:nvPr/>
        </p:nvPicPr>
        <p:blipFill>
          <a:blip r:embed="rId3"/>
          <a:stretch>
            <a:fillRect/>
          </a:stretch>
        </p:blipFill>
        <p:spPr>
          <a:xfrm>
            <a:off x="354205" y="3863029"/>
            <a:ext cx="8388955" cy="830157"/>
          </a:xfrm>
          <a:prstGeom prst="rect">
            <a:avLst/>
          </a:prstGeom>
        </p:spPr>
      </p:pic>
      <p:pic>
        <p:nvPicPr>
          <p:cNvPr id="22" name="图片 21"/>
          <p:cNvPicPr>
            <a:picLocks noChangeAspect="1"/>
          </p:cNvPicPr>
          <p:nvPr/>
        </p:nvPicPr>
        <p:blipFill>
          <a:blip r:embed="rId4"/>
          <a:srcRect l="1935"/>
          <a:stretch>
            <a:fillRect/>
          </a:stretch>
        </p:blipFill>
        <p:spPr>
          <a:xfrm>
            <a:off x="354205" y="4902372"/>
            <a:ext cx="6699282" cy="1955628"/>
          </a:xfrm>
          <a:prstGeom prst="rect">
            <a:avLst/>
          </a:prstGeom>
        </p:spPr>
      </p:pic>
      <p:sp>
        <p:nvSpPr>
          <p:cNvPr id="23" name="文本框 22"/>
          <p:cNvSpPr txBox="1"/>
          <p:nvPr/>
        </p:nvSpPr>
        <p:spPr>
          <a:xfrm>
            <a:off x="3421788" y="5057860"/>
            <a:ext cx="4455272" cy="923330"/>
          </a:xfrm>
          <a:prstGeom prst="rect">
            <a:avLst/>
          </a:prstGeom>
          <a:noFill/>
        </p:spPr>
        <p:txBody>
          <a:bodyPr wrap="square">
            <a:spAutoFit/>
          </a:bodyPr>
          <a:lstStyle/>
          <a:p>
            <a:pPr algn="l">
              <a:spcBef>
                <a:spcPts val="300"/>
              </a:spcBef>
            </a:pPr>
            <a:r>
              <a:rPr lang="zh-CN" altLang="en-US" i="0" dirty="0">
                <a:solidFill>
                  <a:srgbClr val="FF0000"/>
                </a:solidFill>
                <a:effectLst/>
                <a:highlight>
                  <a:srgbClr val="FFFF00"/>
                </a:highlight>
                <a:latin typeface="Inter"/>
              </a:rPr>
              <a:t>这里开始真正训练了，一般输出</a:t>
            </a:r>
            <a:r>
              <a:rPr lang="en-US" altLang="zh-CN" i="0" dirty="0">
                <a:solidFill>
                  <a:srgbClr val="FF0000"/>
                </a:solidFill>
                <a:effectLst/>
                <a:highlight>
                  <a:srgbClr val="FFFF00"/>
                </a:highlight>
                <a:latin typeface="Inter"/>
              </a:rPr>
              <a:t>loss</a:t>
            </a:r>
            <a:r>
              <a:rPr lang="zh-CN" altLang="en-US" i="0" dirty="0">
                <a:solidFill>
                  <a:srgbClr val="FF0000"/>
                </a:solidFill>
                <a:effectLst/>
                <a:highlight>
                  <a:srgbClr val="FFFF00"/>
                </a:highlight>
                <a:latin typeface="Inter"/>
              </a:rPr>
              <a:t>观察训练的效果。</a:t>
            </a:r>
            <a:r>
              <a:rPr lang="en-US" altLang="zh-CN" i="0" dirty="0">
                <a:solidFill>
                  <a:srgbClr val="FF0000"/>
                </a:solidFill>
                <a:effectLst/>
                <a:highlight>
                  <a:srgbClr val="FFFF00"/>
                </a:highlight>
                <a:latin typeface="Inter"/>
              </a:rPr>
              <a:t>Loss</a:t>
            </a:r>
            <a:r>
              <a:rPr lang="zh-CN" altLang="en-US" i="0" dirty="0">
                <a:solidFill>
                  <a:srgbClr val="FF0000"/>
                </a:solidFill>
                <a:effectLst/>
                <a:highlight>
                  <a:srgbClr val="FFFF00"/>
                </a:highlight>
                <a:latin typeface="Inter"/>
              </a:rPr>
              <a:t>就是训练结果和真实值的偏差。越小越好。</a:t>
            </a:r>
            <a:endParaRPr lang="en-US" altLang="zh-CN" i="0" dirty="0">
              <a:solidFill>
                <a:srgbClr val="FF0000"/>
              </a:solidFill>
              <a:effectLst/>
              <a:highlight>
                <a:srgbClr val="FFFF00"/>
              </a:highlight>
              <a:latin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5326916" cy="646331"/>
          </a:xfrm>
          <a:prstGeom prst="rect">
            <a:avLst/>
          </a:prstGeom>
          <a:noFill/>
        </p:spPr>
        <p:txBody>
          <a:bodyPr wrap="square" rtlCol="0">
            <a:spAutoFit/>
          </a:bodyPr>
          <a:lstStyle/>
          <a:p>
            <a:r>
              <a:rPr lang="en-US" altLang="zh-CN" sz="3600" dirty="0" err="1">
                <a:solidFill>
                  <a:srgbClr val="002060"/>
                </a:solidFill>
                <a:latin typeface="+mn-ea"/>
              </a:rPr>
              <a:t>Mindspore</a:t>
            </a:r>
            <a:r>
              <a:rPr lang="en-US" altLang="zh-CN" sz="3600" dirty="0">
                <a:solidFill>
                  <a:srgbClr val="002060"/>
                </a:solidFill>
                <a:latin typeface="+mn-ea"/>
              </a:rPr>
              <a:t> </a:t>
            </a:r>
            <a:r>
              <a:rPr lang="zh-CN" altLang="en-US" sz="3600" dirty="0">
                <a:solidFill>
                  <a:srgbClr val="002060"/>
                </a:solidFill>
                <a:latin typeface="+mn-ea"/>
              </a:rPr>
              <a:t>昇思</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7" name="文本框 16"/>
          <p:cNvSpPr txBox="1"/>
          <p:nvPr/>
        </p:nvSpPr>
        <p:spPr>
          <a:xfrm>
            <a:off x="354206" y="1815328"/>
            <a:ext cx="7666074" cy="3416320"/>
          </a:xfrm>
          <a:prstGeom prst="rect">
            <a:avLst/>
          </a:prstGeom>
          <a:noFill/>
        </p:spPr>
        <p:txBody>
          <a:bodyPr wrap="square">
            <a:spAutoFit/>
          </a:bodyPr>
          <a:lstStyle/>
          <a:p>
            <a:pPr marL="285750" indent="-285750" algn="l" fontAlgn="t">
              <a:lnSpc>
                <a:spcPct val="150000"/>
              </a:lnSpc>
              <a:buFont typeface="Arial" panose="020B0604020202020204" pitchFamily="34" charset="0"/>
              <a:buChar char="•"/>
            </a:pPr>
            <a:r>
              <a:rPr lang="zh-CN" altLang="en-US" b="1" i="0" dirty="0">
                <a:solidFill>
                  <a:srgbClr val="2C2C36"/>
                </a:solidFill>
                <a:effectLst/>
                <a:latin typeface="-apple-system"/>
              </a:rPr>
              <a:t>自动微分</a:t>
            </a:r>
            <a:r>
              <a:rPr lang="zh-CN" altLang="en-US" b="0" i="0" dirty="0">
                <a:solidFill>
                  <a:srgbClr val="2C2C36"/>
                </a:solidFill>
                <a:effectLst/>
                <a:latin typeface="-apple-system"/>
              </a:rPr>
              <a:t>：</a:t>
            </a:r>
            <a:r>
              <a:rPr lang="en-US" altLang="zh-CN" b="0" i="0" dirty="0" err="1">
                <a:solidFill>
                  <a:srgbClr val="2C2C36"/>
                </a:solidFill>
                <a:effectLst/>
                <a:latin typeface="-apple-system"/>
              </a:rPr>
              <a:t>MindSpore</a:t>
            </a:r>
            <a:r>
              <a:rPr lang="en-US" altLang="zh-CN" b="0" i="0" dirty="0">
                <a:solidFill>
                  <a:srgbClr val="2C2C36"/>
                </a:solidFill>
                <a:effectLst/>
                <a:latin typeface="-apple-system"/>
              </a:rPr>
              <a:t> </a:t>
            </a:r>
            <a:r>
              <a:rPr lang="zh-CN" altLang="en-US" b="0" i="0" dirty="0">
                <a:solidFill>
                  <a:srgbClr val="2C2C36"/>
                </a:solidFill>
                <a:effectLst/>
                <a:latin typeface="-apple-system"/>
              </a:rPr>
              <a:t>支持自动微分功能，可以自动计算梯度，简化了反向传播过程中的复杂操作。</a:t>
            </a:r>
            <a:endParaRPr lang="zh-CN" altLang="en-US" b="0" i="0" dirty="0">
              <a:solidFill>
                <a:srgbClr val="2C2C36"/>
              </a:solidFill>
              <a:effectLst/>
              <a:latin typeface="-apple-system"/>
            </a:endParaRPr>
          </a:p>
          <a:p>
            <a:pPr marL="285750" indent="-285750" algn="l" fontAlgn="t">
              <a:lnSpc>
                <a:spcPct val="150000"/>
              </a:lnSpc>
              <a:buFont typeface="Arial" panose="020B0604020202020204" pitchFamily="34" charset="0"/>
              <a:buChar char="•"/>
            </a:pPr>
            <a:r>
              <a:rPr lang="zh-CN" altLang="en-US" b="1" i="0" dirty="0">
                <a:solidFill>
                  <a:srgbClr val="2C2C36"/>
                </a:solidFill>
                <a:effectLst/>
                <a:latin typeface="-apple-system"/>
              </a:rPr>
              <a:t>动态图与静态图统一</a:t>
            </a:r>
            <a:r>
              <a:rPr lang="zh-CN" altLang="en-US" b="0" i="0" dirty="0">
                <a:solidFill>
                  <a:srgbClr val="2C2C36"/>
                </a:solidFill>
                <a:effectLst/>
                <a:latin typeface="-apple-system"/>
              </a:rPr>
              <a:t>：提供了 “</a:t>
            </a:r>
            <a:r>
              <a:rPr lang="en-US" altLang="zh-CN" b="0" i="0" dirty="0">
                <a:solidFill>
                  <a:srgbClr val="2C2C36"/>
                </a:solidFill>
                <a:effectLst/>
                <a:latin typeface="-apple-system"/>
              </a:rPr>
              <a:t>Graph Mode”</a:t>
            </a:r>
            <a:r>
              <a:rPr lang="zh-CN" altLang="en-US" b="0" i="0" dirty="0">
                <a:solidFill>
                  <a:srgbClr val="2C2C36"/>
                </a:solidFill>
                <a:effectLst/>
                <a:latin typeface="-apple-system"/>
              </a:rPr>
              <a:t>和“</a:t>
            </a:r>
            <a:r>
              <a:rPr lang="en-US" altLang="zh-CN" b="0" i="0" dirty="0" err="1">
                <a:solidFill>
                  <a:srgbClr val="2C2C36"/>
                </a:solidFill>
                <a:effectLst/>
                <a:latin typeface="-apple-system"/>
              </a:rPr>
              <a:t>Pynative</a:t>
            </a:r>
            <a:r>
              <a:rPr lang="en-US" altLang="zh-CN" b="0" i="0" dirty="0">
                <a:solidFill>
                  <a:srgbClr val="2C2C36"/>
                </a:solidFill>
                <a:effectLst/>
                <a:latin typeface="-apple-system"/>
              </a:rPr>
              <a:t> Mode”</a:t>
            </a:r>
            <a:r>
              <a:rPr lang="zh-CN" altLang="en-US" b="0" i="0" dirty="0">
                <a:solidFill>
                  <a:srgbClr val="2C2C36"/>
                </a:solidFill>
                <a:effectLst/>
                <a:latin typeface="-apple-system"/>
              </a:rPr>
              <a:t>的模式来分别支持静态图（预编译优化）和动态图（调试友好）。</a:t>
            </a:r>
            <a:endParaRPr lang="zh-CN" altLang="en-US" b="0" i="0" dirty="0">
              <a:solidFill>
                <a:srgbClr val="2C2C36"/>
              </a:solidFill>
              <a:effectLst/>
              <a:latin typeface="-apple-system"/>
            </a:endParaRPr>
          </a:p>
          <a:p>
            <a:pPr marL="285750" indent="-285750" algn="l" fontAlgn="t">
              <a:lnSpc>
                <a:spcPct val="150000"/>
              </a:lnSpc>
              <a:buFont typeface="Arial" panose="020B0604020202020204" pitchFamily="34" charset="0"/>
              <a:buChar char="•"/>
            </a:pPr>
            <a:r>
              <a:rPr lang="zh-CN" altLang="en-US" b="1" i="0" dirty="0">
                <a:solidFill>
                  <a:srgbClr val="2C2C36"/>
                </a:solidFill>
                <a:effectLst/>
                <a:latin typeface="-apple-system"/>
              </a:rPr>
              <a:t>分布式训练</a:t>
            </a:r>
            <a:r>
              <a:rPr lang="zh-CN" altLang="en-US" b="0" i="0" dirty="0">
                <a:solidFill>
                  <a:srgbClr val="2C2C36"/>
                </a:solidFill>
                <a:effectLst/>
                <a:latin typeface="-apple-system"/>
              </a:rPr>
              <a:t>：</a:t>
            </a:r>
            <a:r>
              <a:rPr lang="en-US" altLang="zh-CN" b="0" i="0" dirty="0" err="1">
                <a:solidFill>
                  <a:srgbClr val="2C2C36"/>
                </a:solidFill>
                <a:effectLst/>
                <a:latin typeface="-apple-system"/>
              </a:rPr>
              <a:t>MindSpore</a:t>
            </a:r>
            <a:r>
              <a:rPr lang="en-US" altLang="zh-CN" b="0" i="0" dirty="0">
                <a:solidFill>
                  <a:srgbClr val="2C2C36"/>
                </a:solidFill>
                <a:effectLst/>
                <a:latin typeface="-apple-system"/>
              </a:rPr>
              <a:t> </a:t>
            </a:r>
            <a:r>
              <a:rPr lang="zh-CN" altLang="en-US" b="0" i="0" dirty="0">
                <a:solidFill>
                  <a:srgbClr val="2C2C36"/>
                </a:solidFill>
                <a:effectLst/>
                <a:latin typeface="-apple-system"/>
              </a:rPr>
              <a:t>内置了对大规模分布式训练的支持，允许用户配置并行训练任务，以加速模型训练过程。</a:t>
            </a:r>
            <a:endParaRPr lang="zh-CN" altLang="en-US" b="0" i="0" dirty="0">
              <a:solidFill>
                <a:srgbClr val="2C2C36"/>
              </a:solidFill>
              <a:effectLst/>
              <a:latin typeface="-apple-system"/>
            </a:endParaRPr>
          </a:p>
          <a:p>
            <a:pPr marL="285750" indent="-285750" algn="l" fontAlgn="t">
              <a:lnSpc>
                <a:spcPct val="150000"/>
              </a:lnSpc>
              <a:buFont typeface="Arial" panose="020B0604020202020204" pitchFamily="34" charset="0"/>
              <a:buChar char="•"/>
            </a:pPr>
            <a:r>
              <a:rPr lang="zh-CN" altLang="en-US" b="1" i="0" dirty="0">
                <a:solidFill>
                  <a:srgbClr val="2C2C36"/>
                </a:solidFill>
                <a:effectLst/>
                <a:latin typeface="-apple-system"/>
              </a:rPr>
              <a:t>硬件</a:t>
            </a:r>
            <a:r>
              <a:rPr lang="zh-CN" altLang="en-US" b="1" dirty="0">
                <a:solidFill>
                  <a:srgbClr val="2C2C36"/>
                </a:solidFill>
                <a:latin typeface="-apple-system"/>
              </a:rPr>
              <a:t>支持</a:t>
            </a:r>
            <a:r>
              <a:rPr lang="zh-CN" altLang="en-US" b="0" i="0" dirty="0">
                <a:solidFill>
                  <a:srgbClr val="2C2C36"/>
                </a:solidFill>
                <a:effectLst/>
                <a:latin typeface="-apple-system"/>
              </a:rPr>
              <a:t>：</a:t>
            </a:r>
            <a:r>
              <a:rPr lang="en-US" altLang="zh-CN" b="0" i="0" dirty="0" err="1">
                <a:solidFill>
                  <a:srgbClr val="2C2C36"/>
                </a:solidFill>
                <a:effectLst/>
                <a:latin typeface="-apple-system"/>
              </a:rPr>
              <a:t>MindSpore</a:t>
            </a:r>
            <a:r>
              <a:rPr lang="en-US" altLang="zh-CN" b="0" i="0" dirty="0">
                <a:solidFill>
                  <a:srgbClr val="2C2C36"/>
                </a:solidFill>
                <a:effectLst/>
                <a:latin typeface="-apple-system"/>
              </a:rPr>
              <a:t> </a:t>
            </a:r>
            <a:r>
              <a:rPr lang="zh-CN" altLang="en-US" b="0" i="0" dirty="0">
                <a:solidFill>
                  <a:srgbClr val="2C2C36"/>
                </a:solidFill>
                <a:effectLst/>
                <a:latin typeface="-apple-system"/>
              </a:rPr>
              <a:t>能够很好地适配不同的硬件平台，包括但不限于 </a:t>
            </a:r>
            <a:r>
              <a:rPr lang="en-US" altLang="zh-CN" b="0" i="0" dirty="0">
                <a:solidFill>
                  <a:srgbClr val="2C2C36"/>
                </a:solidFill>
                <a:effectLst/>
                <a:latin typeface="-apple-system"/>
              </a:rPr>
              <a:t>CPU</a:t>
            </a:r>
            <a:r>
              <a:rPr lang="zh-CN" altLang="en-US" b="0" i="0" dirty="0">
                <a:solidFill>
                  <a:srgbClr val="2C2C36"/>
                </a:solidFill>
                <a:effectLst/>
                <a:latin typeface="-apple-system"/>
              </a:rPr>
              <a:t>、</a:t>
            </a:r>
            <a:r>
              <a:rPr lang="en-US" altLang="zh-CN" b="0" i="0" dirty="0">
                <a:solidFill>
                  <a:srgbClr val="2C2C36"/>
                </a:solidFill>
                <a:effectLst/>
                <a:latin typeface="-apple-system"/>
              </a:rPr>
              <a:t>GPU </a:t>
            </a:r>
            <a:r>
              <a:rPr lang="zh-CN" altLang="en-US" b="0" i="0" dirty="0">
                <a:solidFill>
                  <a:srgbClr val="2C2C36"/>
                </a:solidFill>
                <a:effectLst/>
                <a:latin typeface="-apple-system"/>
              </a:rPr>
              <a:t>以及华为自家的 </a:t>
            </a:r>
            <a:r>
              <a:rPr lang="en-US" altLang="zh-CN" b="0" i="0" dirty="0">
                <a:solidFill>
                  <a:srgbClr val="2C2C36"/>
                </a:solidFill>
                <a:effectLst/>
                <a:latin typeface="-apple-system"/>
              </a:rPr>
              <a:t>Ascend </a:t>
            </a:r>
            <a:r>
              <a:rPr lang="zh-CN" altLang="en-US" b="0" i="0" dirty="0">
                <a:solidFill>
                  <a:srgbClr val="2C2C36"/>
                </a:solidFill>
                <a:effectLst/>
                <a:latin typeface="-apple-system"/>
              </a:rPr>
              <a:t>系列 </a:t>
            </a:r>
            <a:r>
              <a:rPr lang="en-US" altLang="zh-CN" b="0" i="0" dirty="0">
                <a:solidFill>
                  <a:srgbClr val="2C2C36"/>
                </a:solidFill>
                <a:effectLst/>
                <a:latin typeface="-apple-system"/>
              </a:rPr>
              <a:t>AI </a:t>
            </a:r>
            <a:r>
              <a:rPr lang="zh-CN" altLang="en-US" b="0" i="0" dirty="0">
                <a:solidFill>
                  <a:srgbClr val="2C2C36"/>
                </a:solidFill>
                <a:effectLst/>
                <a:latin typeface="-apple-system"/>
              </a:rPr>
              <a:t>处理器。</a:t>
            </a:r>
            <a:endParaRPr lang="zh-CN" altLang="en-US" b="0" i="0" dirty="0">
              <a:solidFill>
                <a:srgbClr val="2C2C36"/>
              </a:solidFill>
              <a:effectLst/>
              <a:latin typeface="-apple-system"/>
            </a:endParaRPr>
          </a:p>
        </p:txBody>
      </p:sp>
      <p:sp>
        <p:nvSpPr>
          <p:cNvPr id="10" name="文本框 9"/>
          <p:cNvSpPr txBox="1"/>
          <p:nvPr/>
        </p:nvSpPr>
        <p:spPr>
          <a:xfrm>
            <a:off x="2286000" y="3247088"/>
            <a:ext cx="4572000" cy="369332"/>
          </a:xfrm>
          <a:prstGeom prst="rect">
            <a:avLst/>
          </a:prstGeom>
          <a:noFill/>
        </p:spPr>
        <p:txBody>
          <a:bodyPr wrap="square">
            <a:spAutoFit/>
          </a:bodyPr>
          <a:lstStyle/>
          <a:p>
            <a:endParaRPr lang="zh-CN" altLang="en-US" dirty="0"/>
          </a:p>
        </p:txBody>
      </p:sp>
      <p:sp>
        <p:nvSpPr>
          <p:cNvPr id="12" name="文本框 11"/>
          <p:cNvSpPr txBox="1"/>
          <p:nvPr/>
        </p:nvSpPr>
        <p:spPr>
          <a:xfrm>
            <a:off x="253433" y="1216273"/>
            <a:ext cx="5326916" cy="646331"/>
          </a:xfrm>
          <a:prstGeom prst="rect">
            <a:avLst/>
          </a:prstGeom>
          <a:noFill/>
        </p:spPr>
        <p:txBody>
          <a:bodyPr wrap="square" rtlCol="0">
            <a:spAutoFit/>
          </a:bodyPr>
          <a:lstStyle/>
          <a:p>
            <a:r>
              <a:rPr lang="en-US" altLang="zh-CN" sz="3600" dirty="0" err="1">
                <a:solidFill>
                  <a:srgbClr val="002060"/>
                </a:solidFill>
                <a:latin typeface="+mn-ea"/>
              </a:rPr>
              <a:t>Mindspore</a:t>
            </a:r>
            <a:r>
              <a:rPr lang="en-US" altLang="zh-CN" sz="3600" dirty="0">
                <a:solidFill>
                  <a:srgbClr val="002060"/>
                </a:solidFill>
                <a:latin typeface="+mn-ea"/>
              </a:rPr>
              <a:t> </a:t>
            </a:r>
            <a:r>
              <a:rPr lang="zh-CN" altLang="en-US" sz="3600">
                <a:solidFill>
                  <a:srgbClr val="002060"/>
                </a:solidFill>
                <a:latin typeface="+mn-ea"/>
              </a:rPr>
              <a:t>的特点</a:t>
            </a:r>
            <a:endParaRPr lang="zh-CN" altLang="en-US" sz="3600" dirty="0">
              <a:solidFill>
                <a:srgbClr val="002060"/>
              </a:solidFill>
              <a:latin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zh-CN" altLang="en-US" sz="3600" dirty="0">
                <a:solidFill>
                  <a:srgbClr val="002060"/>
                </a:solidFill>
                <a:latin typeface="+mn-ea"/>
              </a:rPr>
              <a:t>下次课的预告</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文本框 7"/>
          <p:cNvSpPr txBox="1"/>
          <p:nvPr/>
        </p:nvSpPr>
        <p:spPr>
          <a:xfrm>
            <a:off x="652716" y="1402575"/>
            <a:ext cx="7576884" cy="130888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solidFill>
                  <a:srgbClr val="002060"/>
                </a:solidFill>
                <a:latin typeface="+mn-ea"/>
              </a:rPr>
              <a:t>1</a:t>
            </a:r>
            <a:r>
              <a:rPr lang="zh-CN" altLang="en-US" sz="2800" dirty="0">
                <a:solidFill>
                  <a:srgbClr val="002060"/>
                </a:solidFill>
                <a:latin typeface="+mn-ea"/>
              </a:rPr>
              <a:t>、围棋游戏的介绍</a:t>
            </a:r>
            <a:endParaRPr lang="en-US" altLang="zh-CN" sz="2800" dirty="0">
              <a:solidFill>
                <a:srgbClr val="002060"/>
              </a:solidFill>
              <a:latin typeface="+mn-ea"/>
            </a:endParaRPr>
          </a:p>
          <a:p>
            <a:pPr marL="457200" indent="-457200">
              <a:lnSpc>
                <a:spcPct val="150000"/>
              </a:lnSpc>
              <a:buFont typeface="Arial" panose="020B0604020202020204" pitchFamily="34" charset="0"/>
              <a:buChar char="•"/>
            </a:pPr>
            <a:r>
              <a:rPr lang="en-US" altLang="zh-CN" sz="2800" dirty="0">
                <a:solidFill>
                  <a:srgbClr val="002060"/>
                </a:solidFill>
                <a:latin typeface="+mn-ea"/>
              </a:rPr>
              <a:t>2</a:t>
            </a:r>
            <a:r>
              <a:rPr lang="zh-CN" altLang="en-US" sz="2800" dirty="0">
                <a:solidFill>
                  <a:srgbClr val="002060"/>
                </a:solidFill>
                <a:latin typeface="+mn-ea"/>
              </a:rPr>
              <a:t>、继续</a:t>
            </a:r>
            <a:r>
              <a:rPr lang="en-US" altLang="zh-CN" sz="2800" dirty="0">
                <a:solidFill>
                  <a:srgbClr val="002060"/>
                </a:solidFill>
                <a:latin typeface="+mn-ea"/>
              </a:rPr>
              <a:t>AI</a:t>
            </a:r>
            <a:r>
              <a:rPr lang="zh-CN" altLang="en-US" sz="2800" dirty="0">
                <a:solidFill>
                  <a:srgbClr val="002060"/>
                </a:solidFill>
                <a:latin typeface="+mn-ea"/>
              </a:rPr>
              <a:t>实践基础</a:t>
            </a:r>
            <a:endParaRPr lang="en-US" altLang="zh-CN" sz="2800" dirty="0">
              <a:solidFill>
                <a:srgbClr val="002060"/>
              </a:solidFill>
              <a:latin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080" y="1789784"/>
            <a:ext cx="7916091" cy="1323439"/>
          </a:xfrm>
          <a:prstGeom prst="rect">
            <a:avLst/>
          </a:prstGeom>
          <a:noFill/>
        </p:spPr>
        <p:txBody>
          <a:bodyPr wrap="square" rtlCol="0">
            <a:spAutoFit/>
          </a:bodyPr>
          <a:lstStyle/>
          <a:p>
            <a:pPr algn="ctr"/>
            <a:r>
              <a:rPr lang="zh-CN" altLang="en-US" sz="8000" b="1" dirty="0">
                <a:solidFill>
                  <a:schemeClr val="bg1"/>
                </a:solidFill>
                <a:latin typeface="隶书" panose="02010509060101010101" pitchFamily="49" charset="-122"/>
                <a:ea typeface="隶书" panose="02010509060101010101" pitchFamily="49" charset="-122"/>
              </a:rPr>
              <a:t>谢谢大家</a:t>
            </a:r>
            <a:endParaRPr lang="zh-CN" altLang="en-US" sz="8000" b="1" dirty="0">
              <a:solidFill>
                <a:schemeClr val="bg1"/>
              </a:solidFill>
              <a:latin typeface="隶书" panose="02010509060101010101" pitchFamily="49" charset="-122"/>
              <a:ea typeface="隶书" panose="020105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One more thing</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8" name="文本框 7"/>
          <p:cNvSpPr txBox="1"/>
          <p:nvPr/>
        </p:nvSpPr>
        <p:spPr>
          <a:xfrm>
            <a:off x="652716" y="1402575"/>
            <a:ext cx="7576884" cy="260154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solidFill>
                  <a:srgbClr val="002060"/>
                </a:solidFill>
                <a:latin typeface="+mn-ea"/>
              </a:rPr>
              <a:t>我希望我们能一起度过</a:t>
            </a:r>
            <a:r>
              <a:rPr lang="en-US" altLang="zh-CN" sz="2800" dirty="0">
                <a:solidFill>
                  <a:srgbClr val="002060"/>
                </a:solidFill>
                <a:latin typeface="+mn-ea"/>
              </a:rPr>
              <a:t>8</a:t>
            </a:r>
            <a:r>
              <a:rPr lang="zh-CN" altLang="en-US" sz="2800" dirty="0">
                <a:solidFill>
                  <a:srgbClr val="002060"/>
                </a:solidFill>
                <a:latin typeface="+mn-ea"/>
              </a:rPr>
              <a:t>周的时间。</a:t>
            </a:r>
            <a:endParaRPr lang="en-US" altLang="zh-CN" sz="2800" dirty="0">
              <a:solidFill>
                <a:srgbClr val="002060"/>
              </a:solidFill>
              <a:latin typeface="+mn-ea"/>
            </a:endParaRPr>
          </a:p>
          <a:p>
            <a:pPr marL="457200" indent="-457200">
              <a:lnSpc>
                <a:spcPct val="150000"/>
              </a:lnSpc>
              <a:buFont typeface="Arial" panose="020B0604020202020204" pitchFamily="34" charset="0"/>
              <a:buChar char="•"/>
            </a:pPr>
            <a:r>
              <a:rPr lang="zh-CN" altLang="en-US" sz="2800" dirty="0">
                <a:solidFill>
                  <a:srgbClr val="002060"/>
                </a:solidFill>
                <a:latin typeface="+mn-ea"/>
              </a:rPr>
              <a:t>我希望每个“我”都会变成“我们”。</a:t>
            </a:r>
            <a:endParaRPr lang="en-US" altLang="zh-CN" sz="2800" dirty="0">
              <a:solidFill>
                <a:srgbClr val="002060"/>
              </a:solidFill>
              <a:latin typeface="+mn-ea"/>
            </a:endParaRPr>
          </a:p>
          <a:p>
            <a:pPr marL="457200" indent="-457200">
              <a:lnSpc>
                <a:spcPct val="150000"/>
              </a:lnSpc>
              <a:buFont typeface="Arial" panose="020B0604020202020204" pitchFamily="34" charset="0"/>
              <a:buChar char="•"/>
            </a:pPr>
            <a:r>
              <a:rPr lang="zh-CN" altLang="en-US" sz="2800" dirty="0">
                <a:solidFill>
                  <a:srgbClr val="002060"/>
                </a:solidFill>
                <a:latin typeface="+mn-ea"/>
              </a:rPr>
              <a:t>我希望每个“我们”都能多分享，多交流，互助。</a:t>
            </a:r>
            <a:endParaRPr lang="zh-CN" altLang="en-US" sz="2800" dirty="0">
              <a:solidFill>
                <a:srgbClr val="002060"/>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90"/>
            <a:ext cx="9143999" cy="19155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5500" b="1" dirty="0">
                <a:solidFill>
                  <a:schemeClr val="bg1"/>
                </a:solidFill>
              </a:rPr>
              <a:t>基础环境</a:t>
            </a:r>
            <a:endParaRPr lang="zh-CN" altLang="en-US" sz="5500" b="1" dirty="0">
              <a:solidFill>
                <a:schemeClr val="bg1"/>
              </a:solidFill>
            </a:endParaRPr>
          </a:p>
        </p:txBody>
      </p:sp>
      <p:pic>
        <p:nvPicPr>
          <p:cNvPr id="5"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678606" y="299118"/>
            <a:ext cx="2111188" cy="589667"/>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实践</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25" name="文本框 24"/>
          <p:cNvSpPr txBox="1"/>
          <p:nvPr/>
        </p:nvSpPr>
        <p:spPr>
          <a:xfrm>
            <a:off x="515899" y="1063588"/>
            <a:ext cx="5740878" cy="3598229"/>
          </a:xfrm>
          <a:prstGeom prst="rect">
            <a:avLst/>
          </a:prstGeom>
          <a:noFill/>
        </p:spPr>
        <p:txBody>
          <a:bodyPr wrap="square">
            <a:spAutoFit/>
          </a:bodyPr>
          <a:lstStyle/>
          <a:p>
            <a:pPr>
              <a:lnSpc>
                <a:spcPct val="150000"/>
              </a:lnSpc>
            </a:pPr>
            <a:r>
              <a:rPr lang="en-US" altLang="zh-CN" sz="2400" b="1" dirty="0"/>
              <a:t>What and</a:t>
            </a:r>
            <a:r>
              <a:rPr lang="zh-CN" altLang="en-US" sz="2400" b="1" dirty="0"/>
              <a:t> </a:t>
            </a:r>
            <a:r>
              <a:rPr lang="en-US" altLang="zh-CN" sz="2400" b="1" dirty="0"/>
              <a:t>Why?</a:t>
            </a:r>
            <a:endParaRPr lang="en-US" altLang="zh-CN" sz="2400" b="1" dirty="0"/>
          </a:p>
          <a:p>
            <a:pPr marL="342900" indent="-342900">
              <a:lnSpc>
                <a:spcPct val="150000"/>
              </a:lnSpc>
              <a:buFont typeface="Arial" panose="020B0604020202020204" pitchFamily="34" charset="0"/>
              <a:buChar char="•"/>
            </a:pPr>
            <a:r>
              <a:rPr lang="en-US" altLang="zh-CN" sz="2000" b="0" i="0" dirty="0">
                <a:solidFill>
                  <a:srgbClr val="404040"/>
                </a:solidFill>
                <a:effectLst/>
                <a:latin typeface="Inter"/>
              </a:rPr>
              <a:t>Python </a:t>
            </a:r>
            <a:r>
              <a:rPr lang="zh-CN" altLang="en-US" sz="2000" b="0" i="0" dirty="0">
                <a:solidFill>
                  <a:srgbClr val="404040"/>
                </a:solidFill>
                <a:effectLst/>
                <a:latin typeface="Inter"/>
              </a:rPr>
              <a:t>是一种</a:t>
            </a:r>
            <a:r>
              <a:rPr lang="zh-CN" altLang="en-US" sz="2000" b="0" i="0" dirty="0">
                <a:solidFill>
                  <a:srgbClr val="FF0000"/>
                </a:solidFill>
                <a:effectLst/>
                <a:latin typeface="Inter"/>
              </a:rPr>
              <a:t>高级编程语言</a:t>
            </a:r>
            <a:r>
              <a:rPr lang="zh-CN" altLang="en-US" sz="2000" b="0" i="0" dirty="0">
                <a:solidFill>
                  <a:srgbClr val="404040"/>
                </a:solidFill>
                <a:effectLst/>
                <a:latin typeface="Inter"/>
              </a:rPr>
              <a:t>，</a:t>
            </a:r>
            <a:r>
              <a:rPr lang="zh-CN" altLang="en-US" sz="2000" b="0" i="0" dirty="0">
                <a:solidFill>
                  <a:srgbClr val="2C2C36"/>
                </a:solidFill>
                <a:effectLst/>
                <a:latin typeface="-apple-system"/>
              </a:rPr>
              <a:t>它为人们提供了一种与计算机进行高效交流的途径。</a:t>
            </a:r>
            <a:endParaRPr lang="en-US" altLang="zh-CN" sz="2000" b="0" i="0" dirty="0">
              <a:solidFill>
                <a:srgbClr val="2C2C36"/>
              </a:solidFill>
              <a:effectLst/>
              <a:latin typeface="-apple-system"/>
            </a:endParaRPr>
          </a:p>
          <a:p>
            <a:pPr marL="342900" indent="-342900">
              <a:lnSpc>
                <a:spcPct val="150000"/>
              </a:lnSpc>
              <a:buFont typeface="Arial" panose="020B0604020202020204" pitchFamily="34" charset="0"/>
              <a:buChar char="•"/>
            </a:pPr>
            <a:r>
              <a:rPr lang="en-US" altLang="zh-CN" dirty="0"/>
              <a:t>Python </a:t>
            </a:r>
            <a:r>
              <a:rPr lang="zh-CN" altLang="en-US" dirty="0"/>
              <a:t>的语法接近自然语言，</a:t>
            </a:r>
            <a:r>
              <a:rPr lang="zh-CN" altLang="en-US" dirty="0">
                <a:solidFill>
                  <a:srgbClr val="FF0000"/>
                </a:solidFill>
              </a:rPr>
              <a:t>代码可读性高</a:t>
            </a:r>
            <a:r>
              <a:rPr lang="zh-CN" altLang="en-US" dirty="0"/>
              <a:t>，降低了学习和开发的门槛。</a:t>
            </a:r>
            <a:endParaRPr lang="zh-CN" altLang="en-US" b="1" dirty="0"/>
          </a:p>
          <a:p>
            <a:pPr marL="342900" indent="-342900">
              <a:lnSpc>
                <a:spcPct val="150000"/>
              </a:lnSpc>
              <a:buFont typeface="Arial" panose="020B0604020202020204" pitchFamily="34" charset="0"/>
              <a:buChar char="•"/>
            </a:pPr>
            <a:r>
              <a:rPr lang="zh-CN" altLang="en-US" dirty="0"/>
              <a:t>初学者可以快速掌握 </a:t>
            </a:r>
            <a:r>
              <a:rPr lang="en-US" altLang="zh-CN" dirty="0"/>
              <a:t>Python </a:t>
            </a:r>
            <a:r>
              <a:rPr lang="zh-CN" altLang="en-US" dirty="0"/>
              <a:t>并开始编写 </a:t>
            </a:r>
            <a:r>
              <a:rPr lang="en-US" altLang="zh-CN" dirty="0"/>
              <a:t>AI </a:t>
            </a:r>
            <a:r>
              <a:rPr lang="zh-CN" altLang="en-US" dirty="0"/>
              <a:t>相关的代码， </a:t>
            </a:r>
            <a:r>
              <a:rPr lang="zh-CN" altLang="en-US" dirty="0">
                <a:solidFill>
                  <a:srgbClr val="FF0000"/>
                </a:solidFill>
              </a:rPr>
              <a:t>拥有大量专门为 </a:t>
            </a:r>
            <a:r>
              <a:rPr lang="en-US" altLang="zh-CN" dirty="0">
                <a:solidFill>
                  <a:srgbClr val="FF0000"/>
                </a:solidFill>
              </a:rPr>
              <a:t>AI </a:t>
            </a:r>
            <a:r>
              <a:rPr lang="zh-CN" altLang="en-US" dirty="0">
                <a:solidFill>
                  <a:srgbClr val="FF0000"/>
                </a:solidFill>
              </a:rPr>
              <a:t>和机器学习设计的库和框架</a:t>
            </a:r>
            <a:r>
              <a:rPr lang="zh-CN" altLang="en-US" dirty="0">
                <a:solidFill>
                  <a:schemeClr val="bg1">
                    <a:lumMod val="65000"/>
                  </a:schemeClr>
                </a:solidFill>
              </a:rPr>
              <a:t>（大量生产者和大量消费者）</a:t>
            </a:r>
            <a:r>
              <a:rPr lang="zh-CN" altLang="en-US" dirty="0"/>
              <a:t>。</a:t>
            </a:r>
            <a:endParaRPr lang="en-US" altLang="zh-CN" dirty="0"/>
          </a:p>
        </p:txBody>
      </p:sp>
      <p:pic>
        <p:nvPicPr>
          <p:cNvPr id="28" name="图片 27"/>
          <p:cNvPicPr>
            <a:picLocks noChangeAspect="1"/>
          </p:cNvPicPr>
          <p:nvPr/>
        </p:nvPicPr>
        <p:blipFill>
          <a:blip r:embed="rId2"/>
          <a:stretch>
            <a:fillRect/>
          </a:stretch>
        </p:blipFill>
        <p:spPr>
          <a:xfrm>
            <a:off x="6362264" y="1063588"/>
            <a:ext cx="2654568" cy="1732650"/>
          </a:xfrm>
          <a:prstGeom prst="rect">
            <a:avLst/>
          </a:prstGeom>
        </p:spPr>
      </p:pic>
      <p:pic>
        <p:nvPicPr>
          <p:cNvPr id="31" name="图片 30"/>
          <p:cNvPicPr>
            <a:picLocks noChangeAspect="1"/>
          </p:cNvPicPr>
          <p:nvPr/>
        </p:nvPicPr>
        <p:blipFill>
          <a:blip r:embed="rId3"/>
          <a:stretch>
            <a:fillRect/>
          </a:stretch>
        </p:blipFill>
        <p:spPr>
          <a:xfrm>
            <a:off x="6340833" y="2936458"/>
            <a:ext cx="2675999" cy="1211101"/>
          </a:xfrm>
          <a:prstGeom prst="rect">
            <a:avLst/>
          </a:prstGeom>
        </p:spPr>
      </p:pic>
      <p:pic>
        <p:nvPicPr>
          <p:cNvPr id="33" name="图片 32"/>
          <p:cNvPicPr>
            <a:picLocks noChangeAspect="1"/>
          </p:cNvPicPr>
          <p:nvPr/>
        </p:nvPicPr>
        <p:blipFill>
          <a:blip r:embed="rId4"/>
          <a:stretch>
            <a:fillRect/>
          </a:stretch>
        </p:blipFill>
        <p:spPr>
          <a:xfrm>
            <a:off x="611477" y="4661817"/>
            <a:ext cx="3152915" cy="2100398"/>
          </a:xfrm>
          <a:prstGeom prst="rect">
            <a:avLst/>
          </a:prstGeom>
        </p:spPr>
      </p:pic>
      <p:pic>
        <p:nvPicPr>
          <p:cNvPr id="35" name="图片 34"/>
          <p:cNvPicPr>
            <a:picLocks noChangeAspect="1"/>
          </p:cNvPicPr>
          <p:nvPr/>
        </p:nvPicPr>
        <p:blipFill>
          <a:blip r:embed="rId5"/>
          <a:srcRect l="10489" t="7875" r="12365" b="14208"/>
          <a:stretch>
            <a:fillRect/>
          </a:stretch>
        </p:blipFill>
        <p:spPr>
          <a:xfrm>
            <a:off x="3911348" y="4661818"/>
            <a:ext cx="1707398" cy="975974"/>
          </a:xfrm>
          <a:prstGeom prst="rect">
            <a:avLst/>
          </a:prstGeom>
        </p:spPr>
      </p:pic>
      <p:pic>
        <p:nvPicPr>
          <p:cNvPr id="37" name="图片 36"/>
          <p:cNvPicPr>
            <a:picLocks noChangeAspect="1"/>
          </p:cNvPicPr>
          <p:nvPr/>
        </p:nvPicPr>
        <p:blipFill>
          <a:blip r:embed="rId6"/>
          <a:stretch>
            <a:fillRect/>
          </a:stretch>
        </p:blipFill>
        <p:spPr>
          <a:xfrm>
            <a:off x="5684195" y="4661817"/>
            <a:ext cx="1758971" cy="975969"/>
          </a:xfrm>
          <a:prstGeom prst="rect">
            <a:avLst/>
          </a:prstGeom>
        </p:spPr>
      </p:pic>
      <p:pic>
        <p:nvPicPr>
          <p:cNvPr id="39" name="图片 38"/>
          <p:cNvPicPr>
            <a:picLocks noChangeAspect="1"/>
          </p:cNvPicPr>
          <p:nvPr/>
        </p:nvPicPr>
        <p:blipFill>
          <a:blip r:embed="rId7"/>
          <a:srcRect l="23443" t="16475" r="17541" b="21237"/>
          <a:stretch>
            <a:fillRect/>
          </a:stretch>
        </p:blipFill>
        <p:spPr>
          <a:xfrm>
            <a:off x="5679552" y="5712016"/>
            <a:ext cx="1758971" cy="967435"/>
          </a:xfrm>
          <a:prstGeom prst="rect">
            <a:avLst/>
          </a:prstGeom>
        </p:spPr>
      </p:pic>
      <p:pic>
        <p:nvPicPr>
          <p:cNvPr id="41" name="图片 40"/>
          <p:cNvPicPr>
            <a:picLocks noChangeAspect="1"/>
          </p:cNvPicPr>
          <p:nvPr/>
        </p:nvPicPr>
        <p:blipFill>
          <a:blip r:embed="rId8"/>
          <a:stretch>
            <a:fillRect/>
          </a:stretch>
        </p:blipFill>
        <p:spPr>
          <a:xfrm>
            <a:off x="3052361" y="5195266"/>
            <a:ext cx="667954" cy="885039"/>
          </a:xfrm>
          <a:prstGeom prst="rect">
            <a:avLst/>
          </a:prstGeom>
        </p:spPr>
      </p:pic>
      <p:pic>
        <p:nvPicPr>
          <p:cNvPr id="43" name="图片 42"/>
          <p:cNvPicPr>
            <a:picLocks noChangeAspect="1"/>
          </p:cNvPicPr>
          <p:nvPr/>
        </p:nvPicPr>
        <p:blipFill>
          <a:blip r:embed="rId9"/>
          <a:stretch>
            <a:fillRect/>
          </a:stretch>
        </p:blipFill>
        <p:spPr>
          <a:xfrm>
            <a:off x="3959803" y="5918810"/>
            <a:ext cx="1524338" cy="624555"/>
          </a:xfrm>
          <a:prstGeom prst="rect">
            <a:avLst/>
          </a:prstGeom>
        </p:spPr>
      </p:pic>
      <p:pic>
        <p:nvPicPr>
          <p:cNvPr id="45" name="图片 44"/>
          <p:cNvPicPr>
            <a:picLocks noChangeAspect="1"/>
          </p:cNvPicPr>
          <p:nvPr/>
        </p:nvPicPr>
        <p:blipFill>
          <a:blip r:embed="rId10"/>
          <a:stretch>
            <a:fillRect/>
          </a:stretch>
        </p:blipFill>
        <p:spPr>
          <a:xfrm>
            <a:off x="7633934" y="5712016"/>
            <a:ext cx="1348514" cy="899592"/>
          </a:xfrm>
          <a:prstGeom prst="rect">
            <a:avLst/>
          </a:prstGeom>
        </p:spPr>
      </p:pic>
      <p:pic>
        <p:nvPicPr>
          <p:cNvPr id="46" name="图片 45"/>
          <p:cNvPicPr>
            <a:picLocks noChangeAspect="1"/>
          </p:cNvPicPr>
          <p:nvPr/>
        </p:nvPicPr>
        <p:blipFill>
          <a:blip r:embed="rId11"/>
          <a:stretch>
            <a:fillRect/>
          </a:stretch>
        </p:blipFill>
        <p:spPr>
          <a:xfrm>
            <a:off x="7594944" y="4688894"/>
            <a:ext cx="1355722" cy="290512"/>
          </a:xfrm>
          <a:prstGeom prst="rect">
            <a:avLst/>
          </a:prstGeom>
        </p:spPr>
      </p:pic>
      <p:pic>
        <p:nvPicPr>
          <p:cNvPr id="47" name="图片 46"/>
          <p:cNvPicPr>
            <a:picLocks noChangeAspect="1"/>
          </p:cNvPicPr>
          <p:nvPr/>
        </p:nvPicPr>
        <p:blipFill>
          <a:blip r:embed="rId12"/>
          <a:stretch>
            <a:fillRect/>
          </a:stretch>
        </p:blipFill>
        <p:spPr>
          <a:xfrm>
            <a:off x="7619308" y="5119414"/>
            <a:ext cx="1246275" cy="4282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stretch>
            <a:fillRect/>
          </a:stretch>
        </p:blipFill>
        <p:spPr>
          <a:xfrm>
            <a:off x="4275648" y="3402294"/>
            <a:ext cx="4805916" cy="2731362"/>
          </a:xfrm>
          <a:prstGeom prst="rect">
            <a:avLst/>
          </a:prstGeom>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zh-CN" altLang="en-US" sz="3600" dirty="0">
                <a:solidFill>
                  <a:srgbClr val="002060"/>
                </a:solidFill>
                <a:latin typeface="+mn-ea"/>
              </a:rPr>
              <a:t>基本实验环境</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0" name="文本框 9"/>
          <p:cNvSpPr txBox="1"/>
          <p:nvPr/>
        </p:nvSpPr>
        <p:spPr>
          <a:xfrm>
            <a:off x="141559" y="1000318"/>
            <a:ext cx="4717520" cy="2200774"/>
          </a:xfrm>
          <a:prstGeom prst="rect">
            <a:avLst/>
          </a:prstGeom>
          <a:solidFill>
            <a:srgbClr val="FFFF00"/>
          </a:solidFill>
        </p:spPr>
        <p:txBody>
          <a:bodyPr wrap="square">
            <a:spAutoFit/>
          </a:bodyPr>
          <a:lstStyle/>
          <a:p>
            <a:pPr>
              <a:lnSpc>
                <a:spcPct val="150000"/>
              </a:lnSpc>
            </a:pPr>
            <a:r>
              <a:rPr lang="en-US" altLang="zh-CN" dirty="0">
                <a:hlinkClick r:id="rId3"/>
              </a:rPr>
              <a:t>Python.org </a:t>
            </a:r>
            <a:r>
              <a:rPr lang="zh-CN" altLang="en-US" dirty="0">
                <a:hlinkClick r:id="rId3"/>
              </a:rPr>
              <a:t>主页下载</a:t>
            </a:r>
            <a:r>
              <a:rPr lang="en-US" altLang="zh-CN" dirty="0">
                <a:hlinkClick r:id="rId3"/>
              </a:rPr>
              <a:t> Python</a:t>
            </a:r>
            <a:endParaRPr lang="en-US" altLang="zh-CN" dirty="0"/>
          </a:p>
          <a:p>
            <a:pPr>
              <a:lnSpc>
                <a:spcPct val="150000"/>
              </a:lnSpc>
            </a:pPr>
            <a:r>
              <a:rPr lang="zh-CN" altLang="en-US" dirty="0"/>
              <a:t>建议：</a:t>
            </a:r>
            <a:r>
              <a:rPr lang="zh-CN" altLang="en-US" dirty="0">
                <a:solidFill>
                  <a:srgbClr val="FF0000"/>
                </a:solidFill>
              </a:rPr>
              <a:t>版本</a:t>
            </a:r>
            <a:r>
              <a:rPr lang="en-US" altLang="zh-CN" dirty="0">
                <a:solidFill>
                  <a:srgbClr val="FF0000"/>
                </a:solidFill>
              </a:rPr>
              <a:t>3.11</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t>理解什么是</a:t>
            </a:r>
            <a:r>
              <a:rPr lang="zh-CN" altLang="en-US" dirty="0">
                <a:solidFill>
                  <a:srgbClr val="00B0F0"/>
                </a:solidFill>
              </a:rPr>
              <a:t>“环境变量”</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尝试不要安装在电脑</a:t>
            </a:r>
            <a:r>
              <a:rPr lang="en-US" altLang="zh-CN" dirty="0"/>
              <a:t>C</a:t>
            </a:r>
            <a:r>
              <a:rPr lang="zh-CN" altLang="en-US" dirty="0"/>
              <a:t>盘。</a:t>
            </a:r>
            <a:endParaRPr lang="en-US" altLang="zh-CN" dirty="0"/>
          </a:p>
          <a:p>
            <a:pPr marL="285750" indent="-285750">
              <a:lnSpc>
                <a:spcPct val="150000"/>
              </a:lnSpc>
              <a:buFont typeface="Arial" panose="020B0604020202020204" pitchFamily="34" charset="0"/>
              <a:buChar char="•"/>
            </a:pPr>
            <a:r>
              <a:rPr lang="zh-CN" altLang="en-US" dirty="0"/>
              <a:t>尝试理解什么是</a:t>
            </a:r>
            <a:r>
              <a:rPr lang="en-US" altLang="zh-CN" dirty="0"/>
              <a:t>pip</a:t>
            </a:r>
            <a:r>
              <a:rPr lang="zh-CN" altLang="en-US" dirty="0"/>
              <a:t>的源，尝试更换源。</a:t>
            </a:r>
            <a:endParaRPr lang="zh-CN" altLang="en-US" dirty="0">
              <a:solidFill>
                <a:srgbClr val="00B0F0"/>
              </a:solidFill>
            </a:endParaRPr>
          </a:p>
        </p:txBody>
      </p:sp>
      <p:grpSp>
        <p:nvGrpSpPr>
          <p:cNvPr id="19" name="组合 18"/>
          <p:cNvGrpSpPr/>
          <p:nvPr/>
        </p:nvGrpSpPr>
        <p:grpSpPr>
          <a:xfrm>
            <a:off x="4572000" y="1010237"/>
            <a:ext cx="3919474" cy="2190854"/>
            <a:chOff x="4572000" y="1040840"/>
            <a:chExt cx="2544763" cy="1415282"/>
          </a:xfrm>
        </p:grpSpPr>
        <p:pic>
          <p:nvPicPr>
            <p:cNvPr id="12" name="图片 11"/>
            <p:cNvPicPr>
              <a:picLocks noChangeAspect="1"/>
            </p:cNvPicPr>
            <p:nvPr/>
          </p:nvPicPr>
          <p:blipFill>
            <a:blip r:embed="rId4"/>
            <a:srcRect t="14317" r="41129" b="41675"/>
            <a:stretch>
              <a:fillRect/>
            </a:stretch>
          </p:blipFill>
          <p:spPr>
            <a:xfrm>
              <a:off x="4572000" y="1040840"/>
              <a:ext cx="2544763" cy="1415282"/>
            </a:xfrm>
            <a:prstGeom prst="rect">
              <a:avLst/>
            </a:prstGeom>
          </p:spPr>
        </p:pic>
        <p:sp>
          <p:nvSpPr>
            <p:cNvPr id="17" name="椭圆 16"/>
            <p:cNvSpPr/>
            <p:nvPr/>
          </p:nvSpPr>
          <p:spPr>
            <a:xfrm>
              <a:off x="5422605" y="1839433"/>
              <a:ext cx="637953" cy="361507"/>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p:cNvSpPr/>
            <p:nvPr/>
          </p:nvSpPr>
          <p:spPr>
            <a:xfrm>
              <a:off x="5454502" y="1148316"/>
              <a:ext cx="552893" cy="6485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p:cNvPicPr>
            <a:picLocks noChangeAspect="1"/>
          </p:cNvPicPr>
          <p:nvPr/>
        </p:nvPicPr>
        <p:blipFill>
          <a:blip r:embed="rId5"/>
          <a:stretch>
            <a:fillRect/>
          </a:stretch>
        </p:blipFill>
        <p:spPr>
          <a:xfrm>
            <a:off x="141559" y="3363065"/>
            <a:ext cx="3941343" cy="2809821"/>
          </a:xfrm>
          <a:prstGeom prst="rect">
            <a:avLst/>
          </a:prstGeom>
        </p:spPr>
      </p:pic>
      <p:sp>
        <p:nvSpPr>
          <p:cNvPr id="25" name="文本框 24"/>
          <p:cNvSpPr txBox="1"/>
          <p:nvPr/>
        </p:nvSpPr>
        <p:spPr>
          <a:xfrm>
            <a:off x="141559" y="6311195"/>
            <a:ext cx="4292218" cy="369332"/>
          </a:xfrm>
          <a:prstGeom prst="rect">
            <a:avLst/>
          </a:prstGeom>
          <a:noFill/>
        </p:spPr>
        <p:txBody>
          <a:bodyPr wrap="square">
            <a:spAutoFit/>
          </a:bodyPr>
          <a:lstStyle/>
          <a:p>
            <a:r>
              <a:rPr lang="zh-CN" altLang="en-US" dirty="0">
                <a:solidFill>
                  <a:srgbClr val="FF0000"/>
                </a:solidFill>
              </a:rPr>
              <a:t>最新</a:t>
            </a:r>
            <a:r>
              <a:rPr lang="en-US" altLang="zh-CN" dirty="0">
                <a:solidFill>
                  <a:srgbClr val="FF0000"/>
                </a:solidFill>
              </a:rPr>
              <a:t>3.13</a:t>
            </a:r>
            <a:r>
              <a:rPr lang="zh-CN" altLang="en-US" dirty="0">
                <a:solidFill>
                  <a:srgbClr val="FF0000"/>
                </a:solidFill>
              </a:rPr>
              <a:t>，为什么要我下载</a:t>
            </a:r>
            <a:r>
              <a:rPr lang="en-US" altLang="zh-CN" dirty="0">
                <a:solidFill>
                  <a:srgbClr val="FF0000"/>
                </a:solidFill>
              </a:rPr>
              <a:t>3.11</a:t>
            </a:r>
            <a:r>
              <a:rPr lang="zh-CN" altLang="en-US" dirty="0">
                <a:solidFill>
                  <a:srgbClr val="FF0000"/>
                </a:solidFill>
              </a:rPr>
              <a:t>版本？</a:t>
            </a:r>
            <a:endParaRPr lang="zh-CN" altLang="en-US" dirty="0"/>
          </a:p>
        </p:txBody>
      </p:sp>
      <p:sp>
        <p:nvSpPr>
          <p:cNvPr id="28" name="箭头: 下 27"/>
          <p:cNvSpPr/>
          <p:nvPr/>
        </p:nvSpPr>
        <p:spPr>
          <a:xfrm rot="15295358">
            <a:off x="4922853" y="4981880"/>
            <a:ext cx="652388" cy="2481088"/>
          </a:xfrm>
          <a:prstGeom prst="downArrow">
            <a:avLst>
              <a:gd name="adj1" fmla="val 50000"/>
              <a:gd name="adj2" fmla="val 1924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116763" y="3722041"/>
            <a:ext cx="1885678" cy="923330"/>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因为</a:t>
            </a:r>
            <a:r>
              <a:rPr lang="en-US" altLang="zh-CN" dirty="0" err="1">
                <a:solidFill>
                  <a:srgbClr val="FF0000"/>
                </a:solidFill>
              </a:rPr>
              <a:t>MindSpore</a:t>
            </a:r>
            <a:r>
              <a:rPr lang="zh-CN" altLang="en-US" dirty="0">
                <a:solidFill>
                  <a:srgbClr val="FF0000"/>
                </a:solidFill>
              </a:rPr>
              <a:t>支持的</a:t>
            </a:r>
            <a:r>
              <a:rPr lang="en-US" altLang="zh-CN" dirty="0">
                <a:solidFill>
                  <a:srgbClr val="FF0000"/>
                </a:solidFill>
              </a:rPr>
              <a:t>Python</a:t>
            </a:r>
            <a:r>
              <a:rPr lang="zh-CN" altLang="en-US" dirty="0">
                <a:solidFill>
                  <a:srgbClr val="FF0000"/>
                </a:solidFill>
              </a:rPr>
              <a:t>版本是</a:t>
            </a:r>
            <a:r>
              <a:rPr lang="en-US" altLang="zh-CN" dirty="0">
                <a:solidFill>
                  <a:srgbClr val="FF0000"/>
                </a:solidFill>
              </a:rPr>
              <a:t>3.9~3.11</a:t>
            </a:r>
            <a:endParaRPr lang="zh-CN" altLang="en-US"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srcRect r="25612"/>
          <a:stretch>
            <a:fillRect/>
          </a:stretch>
        </p:blipFill>
        <p:spPr>
          <a:xfrm>
            <a:off x="333169" y="1939359"/>
            <a:ext cx="2790019" cy="214994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2"/>
          <a:stretch>
            <a:fillRect/>
          </a:stretch>
        </p:blipFill>
        <p:spPr>
          <a:xfrm>
            <a:off x="3703988" y="1882330"/>
            <a:ext cx="4954299" cy="3024250"/>
          </a:xfrm>
          <a:prstGeom prst="rect">
            <a:avLst/>
          </a:prstGeom>
          <a:ln>
            <a:noFill/>
          </a:ln>
          <a:effectLst>
            <a:outerShdw blurRad="292100" dist="139700" dir="2700000" algn="tl" rotWithShape="0">
              <a:srgbClr val="333333">
                <a:alpha val="65000"/>
              </a:srgbClr>
            </a:outerShdw>
          </a:effectLst>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安装</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sp>
        <p:nvSpPr>
          <p:cNvPr id="14" name="矩形 13"/>
          <p:cNvSpPr/>
          <p:nvPr/>
        </p:nvSpPr>
        <p:spPr>
          <a:xfrm>
            <a:off x="4958156" y="3777805"/>
            <a:ext cx="3386853" cy="5103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958155" y="4396217"/>
            <a:ext cx="2307267" cy="5103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793592" y="2471125"/>
            <a:ext cx="3073965" cy="923330"/>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咱们就不默认安装了。</a:t>
            </a:r>
            <a:endParaRPr lang="en-US" altLang="zh-CN" dirty="0">
              <a:solidFill>
                <a:srgbClr val="FF0000"/>
              </a:solidFill>
            </a:endParaRPr>
          </a:p>
          <a:p>
            <a:r>
              <a:rPr lang="zh-CN" altLang="en-US" dirty="0">
                <a:solidFill>
                  <a:srgbClr val="FF0000"/>
                </a:solidFill>
              </a:rPr>
              <a:t>所有的软件都默认安装的话会撑爆你的</a:t>
            </a:r>
            <a:r>
              <a:rPr lang="en-US" altLang="zh-CN" dirty="0">
                <a:solidFill>
                  <a:srgbClr val="FF0000"/>
                </a:solidFill>
              </a:rPr>
              <a:t>C</a:t>
            </a:r>
            <a:r>
              <a:rPr lang="zh-CN" altLang="en-US" dirty="0">
                <a:solidFill>
                  <a:srgbClr val="FF0000"/>
                </a:solidFill>
              </a:rPr>
              <a:t>盘。</a:t>
            </a:r>
            <a:endParaRPr lang="zh-CN" altLang="en-US" dirty="0">
              <a:solidFill>
                <a:srgbClr val="FF0000"/>
              </a:solidFill>
            </a:endParaRPr>
          </a:p>
        </p:txBody>
      </p:sp>
      <p:sp>
        <p:nvSpPr>
          <p:cNvPr id="22" name="文本框 21"/>
          <p:cNvSpPr txBox="1"/>
          <p:nvPr/>
        </p:nvSpPr>
        <p:spPr>
          <a:xfrm>
            <a:off x="4081172" y="4985012"/>
            <a:ext cx="4466830" cy="923330"/>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这里我们勾选 第二项，这是设置环境变量，告诉电脑去哪调用</a:t>
            </a:r>
            <a:r>
              <a:rPr lang="en-US" altLang="zh-CN" dirty="0">
                <a:solidFill>
                  <a:srgbClr val="FF0000"/>
                </a:solidFill>
              </a:rPr>
              <a:t>Python</a:t>
            </a:r>
            <a:r>
              <a:rPr lang="zh-CN" altLang="en-US" dirty="0">
                <a:solidFill>
                  <a:srgbClr val="FF0000"/>
                </a:solidFill>
              </a:rPr>
              <a:t>的可执行程序。包括</a:t>
            </a:r>
            <a:r>
              <a:rPr lang="en-US" altLang="zh-CN" dirty="0">
                <a:solidFill>
                  <a:srgbClr val="FF0000"/>
                </a:solidFill>
              </a:rPr>
              <a:t>python</a:t>
            </a:r>
            <a:r>
              <a:rPr lang="zh-CN" altLang="en-US" dirty="0">
                <a:solidFill>
                  <a:srgbClr val="FF0000"/>
                </a:solidFill>
              </a:rPr>
              <a:t>和</a:t>
            </a:r>
            <a:r>
              <a:rPr lang="en-US" altLang="zh-CN" dirty="0">
                <a:solidFill>
                  <a:srgbClr val="FF0000"/>
                </a:solidFill>
              </a:rPr>
              <a:t>pip</a:t>
            </a:r>
            <a:r>
              <a:rPr lang="zh-CN" altLang="en-US" dirty="0">
                <a:solidFill>
                  <a:srgbClr val="FF0000"/>
                </a:solidFill>
              </a:rPr>
              <a:t>。</a:t>
            </a:r>
            <a:endParaRPr lang="zh-CN" altLang="en-US" dirty="0">
              <a:solidFill>
                <a:srgbClr val="FF0000"/>
              </a:solidFill>
            </a:endParaRPr>
          </a:p>
        </p:txBody>
      </p:sp>
      <p:sp>
        <p:nvSpPr>
          <p:cNvPr id="31" name="文本框 30"/>
          <p:cNvSpPr txBox="1"/>
          <p:nvPr/>
        </p:nvSpPr>
        <p:spPr>
          <a:xfrm>
            <a:off x="333169" y="1188483"/>
            <a:ext cx="7929946" cy="499624"/>
          </a:xfrm>
          <a:prstGeom prst="rect">
            <a:avLst/>
          </a:prstGeom>
          <a:noFill/>
        </p:spPr>
        <p:txBody>
          <a:bodyPr wrap="square">
            <a:spAutoFit/>
          </a:bodyPr>
          <a:lstStyle/>
          <a:p>
            <a:pPr>
              <a:lnSpc>
                <a:spcPct val="150000"/>
              </a:lnSpc>
            </a:pPr>
            <a:r>
              <a:rPr lang="zh-CN" altLang="en-US" sz="2000" dirty="0"/>
              <a:t>运行安装文件 </a:t>
            </a:r>
            <a:r>
              <a:rPr lang="en-US" altLang="zh-CN" sz="2000" dirty="0"/>
              <a:t>python-3.11.9-amd64.exe</a:t>
            </a:r>
            <a:endParaRPr lang="zh-CN" altLang="en-US" sz="2000" dirty="0"/>
          </a:p>
        </p:txBody>
      </p:sp>
      <p:sp>
        <p:nvSpPr>
          <p:cNvPr id="34" name="箭头: 下 33"/>
          <p:cNvSpPr/>
          <p:nvPr/>
        </p:nvSpPr>
        <p:spPr>
          <a:xfrm rot="16200000">
            <a:off x="2546530" y="2427718"/>
            <a:ext cx="652388" cy="1662533"/>
          </a:xfrm>
          <a:prstGeom prst="downArrow">
            <a:avLst>
              <a:gd name="adj1" fmla="val 50000"/>
              <a:gd name="adj2" fmla="val 1011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3" t="-1001" r="53439" b="77637"/>
            <a:stretch>
              <a:fillRect/>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048484" y="314635"/>
            <a:ext cx="4060843" cy="646331"/>
          </a:xfrm>
          <a:prstGeom prst="rect">
            <a:avLst/>
          </a:prstGeom>
          <a:noFill/>
        </p:spPr>
        <p:txBody>
          <a:bodyPr wrap="square" rtlCol="0">
            <a:spAutoFit/>
          </a:bodyPr>
          <a:lstStyle/>
          <a:p>
            <a:r>
              <a:rPr lang="en-US" altLang="zh-CN" sz="3600" dirty="0">
                <a:solidFill>
                  <a:srgbClr val="002060"/>
                </a:solidFill>
                <a:latin typeface="+mn-ea"/>
              </a:rPr>
              <a:t>Python</a:t>
            </a:r>
            <a:r>
              <a:rPr lang="zh-CN" altLang="en-US" sz="3600" dirty="0">
                <a:solidFill>
                  <a:srgbClr val="002060"/>
                </a:solidFill>
                <a:latin typeface="+mn-ea"/>
              </a:rPr>
              <a:t>安装</a:t>
            </a:r>
            <a:endParaRPr lang="zh-CN" altLang="en-US" sz="3600" dirty="0">
              <a:solidFill>
                <a:srgbClr val="002060"/>
              </a:solidFill>
              <a:latin typeface="+mn-ea"/>
            </a:endParaRPr>
          </a:p>
        </p:txBody>
      </p:sp>
      <p:sp>
        <p:nvSpPr>
          <p:cNvPr id="27" name="灯片编号占位符 26"/>
          <p:cNvSpPr>
            <a:spLocks noGrp="1"/>
          </p:cNvSpPr>
          <p:nvPr>
            <p:ph type="sldNum" sz="quarter" idx="12"/>
          </p:nvPr>
        </p:nvSpPr>
        <p:spPr/>
        <p:txBody>
          <a:bodyPr/>
          <a:lstStyle/>
          <a:p>
            <a:pPr algn="r">
              <a:defRPr/>
            </a:pPr>
            <a:fld id="{44D419BC-9B4D-49F0-A82F-FD0EF74421BF}" type="slidenum">
              <a:rPr lang="zh-CN" altLang="en-US" smtClean="0"/>
            </a:fld>
            <a:endParaRPr lang="en-US" altLang="zh-CN" dirty="0"/>
          </a:p>
        </p:txBody>
      </p:sp>
      <p:pic>
        <p:nvPicPr>
          <p:cNvPr id="10" name="图片 9"/>
          <p:cNvPicPr>
            <a:picLocks noChangeAspect="1"/>
          </p:cNvPicPr>
          <p:nvPr/>
        </p:nvPicPr>
        <p:blipFill>
          <a:blip r:embed="rId2"/>
          <a:stretch>
            <a:fillRect/>
          </a:stretch>
        </p:blipFill>
        <p:spPr>
          <a:xfrm>
            <a:off x="3698526" y="957876"/>
            <a:ext cx="3339504" cy="2053546"/>
          </a:xfrm>
          <a:prstGeom prst="rect">
            <a:avLst/>
          </a:prstGeom>
          <a:ln>
            <a:noFill/>
          </a:ln>
          <a:effectLst>
            <a:outerShdw blurRad="292100" dist="139700" dir="2700000" algn="tl" rotWithShape="0">
              <a:srgbClr val="333333">
                <a:alpha val="65000"/>
              </a:srgbClr>
            </a:outerShdw>
          </a:effectLst>
        </p:spPr>
      </p:pic>
      <p:pic>
        <p:nvPicPr>
          <p:cNvPr id="17" name="图片 16"/>
          <p:cNvPicPr>
            <a:picLocks noChangeAspect="1"/>
          </p:cNvPicPr>
          <p:nvPr/>
        </p:nvPicPr>
        <p:blipFill>
          <a:blip r:embed="rId3"/>
          <a:srcRect l="17078" t="38857" r="1369"/>
          <a:stretch>
            <a:fillRect/>
          </a:stretch>
        </p:blipFill>
        <p:spPr>
          <a:xfrm>
            <a:off x="5805999" y="1900300"/>
            <a:ext cx="3195095" cy="1473023"/>
          </a:xfrm>
          <a:prstGeom prst="rect">
            <a:avLst/>
          </a:prstGeom>
          <a:ln>
            <a:noFill/>
          </a:ln>
          <a:effectLst>
            <a:outerShdw blurRad="292100" dist="139700" dir="2700000" algn="tl" rotWithShape="0">
              <a:srgbClr val="333333">
                <a:alpha val="65000"/>
              </a:srgbClr>
            </a:outerShdw>
          </a:effectLst>
        </p:spPr>
      </p:pic>
      <p:sp>
        <p:nvSpPr>
          <p:cNvPr id="18" name="文本框 17"/>
          <p:cNvSpPr txBox="1"/>
          <p:nvPr/>
        </p:nvSpPr>
        <p:spPr>
          <a:xfrm>
            <a:off x="7010187" y="2169610"/>
            <a:ext cx="2133813" cy="369332"/>
          </a:xfrm>
          <a:prstGeom prst="rect">
            <a:avLst/>
          </a:prstGeom>
          <a:solidFill>
            <a:srgbClr val="FFFF00"/>
          </a:solidFill>
          <a:ln>
            <a:solidFill>
              <a:schemeClr val="tx1"/>
            </a:solidFill>
          </a:ln>
        </p:spPr>
        <p:txBody>
          <a:bodyPr wrap="square">
            <a:spAutoFit/>
          </a:bodyPr>
          <a:lstStyle/>
          <a:p>
            <a:r>
              <a:rPr lang="zh-CN" altLang="en-US" dirty="0">
                <a:solidFill>
                  <a:srgbClr val="FF0000"/>
                </a:solidFill>
              </a:rPr>
              <a:t>给</a:t>
            </a:r>
            <a:r>
              <a:rPr lang="en-US" altLang="zh-CN" dirty="0">
                <a:solidFill>
                  <a:srgbClr val="FF0000"/>
                </a:solidFill>
              </a:rPr>
              <a:t>Python</a:t>
            </a:r>
            <a:r>
              <a:rPr lang="zh-CN" altLang="en-US" dirty="0">
                <a:solidFill>
                  <a:srgbClr val="FF0000"/>
                </a:solidFill>
              </a:rPr>
              <a:t>换个地方。</a:t>
            </a:r>
            <a:endParaRPr lang="zh-CN" altLang="en-US" dirty="0">
              <a:solidFill>
                <a:srgbClr val="FF0000"/>
              </a:solidFill>
            </a:endParaRPr>
          </a:p>
        </p:txBody>
      </p:sp>
      <p:sp>
        <p:nvSpPr>
          <p:cNvPr id="12" name="文本框 11"/>
          <p:cNvSpPr txBox="1"/>
          <p:nvPr/>
        </p:nvSpPr>
        <p:spPr>
          <a:xfrm>
            <a:off x="611477" y="1052056"/>
            <a:ext cx="3003653" cy="1754326"/>
          </a:xfrm>
          <a:prstGeom prst="rect">
            <a:avLst/>
          </a:prstGeom>
          <a:solidFill>
            <a:srgbClr val="FFFF00"/>
          </a:solidFill>
          <a:ln>
            <a:solidFill>
              <a:schemeClr val="tx1"/>
            </a:solidFill>
          </a:ln>
        </p:spPr>
        <p:txBody>
          <a:bodyPr wrap="square">
            <a:spAutoFit/>
          </a:bodyPr>
          <a:lstStyle/>
          <a:p>
            <a:r>
              <a:rPr lang="en-US" altLang="zh-CN" dirty="0">
                <a:solidFill>
                  <a:srgbClr val="FF0000"/>
                </a:solidFill>
              </a:rPr>
              <a:t>Python</a:t>
            </a:r>
            <a:r>
              <a:rPr lang="zh-CN" altLang="en-US" dirty="0">
                <a:solidFill>
                  <a:srgbClr val="FF0000"/>
                </a:solidFill>
              </a:rPr>
              <a:t>自己不大，都给他勾上就行。</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这列注意读一下各个说明：</a:t>
            </a:r>
            <a:endParaRPr lang="en-US" altLang="zh-CN" dirty="0">
              <a:solidFill>
                <a:srgbClr val="FF0000"/>
              </a:solidFill>
            </a:endParaRPr>
          </a:p>
          <a:p>
            <a:r>
              <a:rPr lang="en-US" altLang="zh-CN" dirty="0">
                <a:solidFill>
                  <a:srgbClr val="FF0000"/>
                </a:solidFill>
              </a:rPr>
              <a:t>Pip </a:t>
            </a:r>
            <a:r>
              <a:rPr lang="zh-CN" altLang="en-US" dirty="0">
                <a:solidFill>
                  <a:srgbClr val="FF0000"/>
                </a:solidFill>
              </a:rPr>
              <a:t>就是用来安装其他</a:t>
            </a:r>
            <a:r>
              <a:rPr lang="en-US" altLang="zh-CN" dirty="0">
                <a:solidFill>
                  <a:srgbClr val="FF0000"/>
                </a:solidFill>
              </a:rPr>
              <a:t>python</a:t>
            </a:r>
            <a:r>
              <a:rPr lang="zh-CN" altLang="en-US" dirty="0">
                <a:solidFill>
                  <a:srgbClr val="FF0000"/>
                </a:solidFill>
              </a:rPr>
              <a:t>包的工具。</a:t>
            </a:r>
            <a:endParaRPr lang="en-US" altLang="zh-CN" dirty="0">
              <a:solidFill>
                <a:srgbClr val="FF0000"/>
              </a:solidFill>
            </a:endParaRPr>
          </a:p>
        </p:txBody>
      </p:sp>
      <p:sp>
        <p:nvSpPr>
          <p:cNvPr id="19" name="文本框 18"/>
          <p:cNvSpPr txBox="1"/>
          <p:nvPr/>
        </p:nvSpPr>
        <p:spPr>
          <a:xfrm>
            <a:off x="429762" y="3476587"/>
            <a:ext cx="3905509" cy="1289905"/>
          </a:xfrm>
          <a:prstGeom prst="rect">
            <a:avLst/>
          </a:prstGeom>
          <a:solidFill>
            <a:srgbClr val="FFFF00"/>
          </a:solidFill>
          <a:ln>
            <a:solidFill>
              <a:schemeClr val="tx1"/>
            </a:solidFill>
          </a:ln>
        </p:spPr>
        <p:txBody>
          <a:bodyPr wrap="square">
            <a:spAutoFit/>
          </a:bodyPr>
          <a:lstStyle/>
          <a:p>
            <a:pPr>
              <a:lnSpc>
                <a:spcPct val="150000"/>
              </a:lnSpc>
            </a:pPr>
            <a:r>
              <a:rPr lang="zh-CN" altLang="en-US" dirty="0">
                <a:solidFill>
                  <a:srgbClr val="FF0000"/>
                </a:solidFill>
              </a:rPr>
              <a:t>原来装过别的</a:t>
            </a:r>
            <a:r>
              <a:rPr lang="en-US" altLang="zh-CN" dirty="0">
                <a:solidFill>
                  <a:srgbClr val="FF0000"/>
                </a:solidFill>
              </a:rPr>
              <a:t>python</a:t>
            </a:r>
            <a:r>
              <a:rPr lang="zh-CN" altLang="en-US" dirty="0">
                <a:solidFill>
                  <a:srgbClr val="FF0000"/>
                </a:solidFill>
              </a:rPr>
              <a:t>怎么办？</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solidFill>
                  <a:srgbClr val="FF0000"/>
                </a:solidFill>
              </a:rPr>
              <a:t>最简洁的答案：删了以前的。</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solidFill>
                  <a:srgbClr val="FF0000"/>
                </a:solidFill>
              </a:rPr>
              <a:t>其实你应该知道不同版本的位置。</a:t>
            </a:r>
            <a:endParaRPr lang="en-US" altLang="zh-CN" dirty="0">
              <a:solidFill>
                <a:srgbClr val="FF0000"/>
              </a:solidFill>
            </a:endParaRPr>
          </a:p>
        </p:txBody>
      </p:sp>
      <p:pic>
        <p:nvPicPr>
          <p:cNvPr id="26" name="图片 25"/>
          <p:cNvPicPr>
            <a:picLocks noChangeAspect="1"/>
          </p:cNvPicPr>
          <p:nvPr/>
        </p:nvPicPr>
        <p:blipFill>
          <a:blip r:embed="rId4"/>
          <a:stretch>
            <a:fillRect/>
          </a:stretch>
        </p:blipFill>
        <p:spPr>
          <a:xfrm>
            <a:off x="411162" y="4777345"/>
            <a:ext cx="3924109" cy="2011012"/>
          </a:xfrm>
          <a:prstGeom prst="rect">
            <a:avLst/>
          </a:prstGeom>
        </p:spPr>
      </p:pic>
      <p:pic>
        <p:nvPicPr>
          <p:cNvPr id="29" name="图片 28"/>
          <p:cNvPicPr>
            <a:picLocks noChangeAspect="1"/>
          </p:cNvPicPr>
          <p:nvPr/>
        </p:nvPicPr>
        <p:blipFill>
          <a:blip r:embed="rId5"/>
          <a:stretch>
            <a:fillRect/>
          </a:stretch>
        </p:blipFill>
        <p:spPr>
          <a:xfrm>
            <a:off x="4474946" y="4841854"/>
            <a:ext cx="3787575" cy="1701511"/>
          </a:xfrm>
          <a:prstGeom prst="rect">
            <a:avLst/>
          </a:prstGeom>
          <a:ln>
            <a:noFill/>
          </a:ln>
          <a:effectLst>
            <a:outerShdw blurRad="292100" dist="139700" dir="2700000" algn="tl" rotWithShape="0">
              <a:srgbClr val="333333">
                <a:alpha val="65000"/>
              </a:srgbClr>
            </a:outerShdw>
          </a:effectLst>
        </p:spPr>
      </p:pic>
      <p:sp>
        <p:nvSpPr>
          <p:cNvPr id="13" name="箭头: 下 12"/>
          <p:cNvSpPr/>
          <p:nvPr/>
        </p:nvSpPr>
        <p:spPr>
          <a:xfrm rot="16200000">
            <a:off x="3682550" y="1098655"/>
            <a:ext cx="652388" cy="1489521"/>
          </a:xfrm>
          <a:prstGeom prst="downArrow">
            <a:avLst>
              <a:gd name="adj1" fmla="val 50000"/>
              <a:gd name="adj2" fmla="val 1432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415978" y="3476586"/>
            <a:ext cx="3905509" cy="1289905"/>
          </a:xfrm>
          <a:prstGeom prst="rect">
            <a:avLst/>
          </a:prstGeom>
          <a:solidFill>
            <a:srgbClr val="FFFF00"/>
          </a:solidFill>
          <a:ln>
            <a:solidFill>
              <a:schemeClr val="tx1"/>
            </a:solidFill>
          </a:ln>
        </p:spPr>
        <p:txBody>
          <a:bodyPr wrap="square">
            <a:spAutoFit/>
          </a:bodyPr>
          <a:lstStyle/>
          <a:p>
            <a:pPr>
              <a:lnSpc>
                <a:spcPct val="150000"/>
              </a:lnSpc>
            </a:pPr>
            <a:r>
              <a:rPr lang="zh-CN" altLang="en-US" dirty="0">
                <a:solidFill>
                  <a:srgbClr val="FF0000"/>
                </a:solidFill>
              </a:rPr>
              <a:t>环境变量就可以帮你：</a:t>
            </a:r>
            <a:endParaRPr lang="en-US" altLang="zh-CN" dirty="0">
              <a:solidFill>
                <a:srgbClr val="FF0000"/>
              </a:solidFill>
            </a:endParaRPr>
          </a:p>
          <a:p>
            <a:pPr>
              <a:lnSpc>
                <a:spcPct val="150000"/>
              </a:lnSpc>
            </a:pPr>
            <a:r>
              <a:rPr lang="zh-CN" altLang="en-US" dirty="0">
                <a:solidFill>
                  <a:srgbClr val="FF0000"/>
                </a:solidFill>
              </a:rPr>
              <a:t>计算机会根据环境变量的设置，查找你要调用的应用程序，先找到就执行。</a:t>
            </a:r>
            <a:endParaRPr lang="en-US" altLang="zh-CN" dirty="0">
              <a:solidFill>
                <a:srgbClr val="FF0000"/>
              </a:solidFill>
            </a:endParaRPr>
          </a:p>
        </p:txBody>
      </p:sp>
    </p:spTree>
  </p:cSld>
  <p:clrMapOvr>
    <a:masterClrMapping/>
  </p:clrMapOvr>
</p:sld>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6997</Words>
  <Application>WPS 演示</Application>
  <PresentationFormat>全屏显示(4:3)</PresentationFormat>
  <Paragraphs>552</Paragraphs>
  <Slides>48</Slides>
  <Notes>37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48</vt:i4>
      </vt:variant>
    </vt:vector>
  </HeadingPairs>
  <TitlesOfParts>
    <vt:vector size="67" baseType="lpstr">
      <vt:lpstr>Arial</vt:lpstr>
      <vt:lpstr>宋体</vt:lpstr>
      <vt:lpstr>Wingdings</vt:lpstr>
      <vt:lpstr>微软雅黑</vt:lpstr>
      <vt:lpstr>Times New Roman</vt:lpstr>
      <vt:lpstr>Tahoma</vt:lpstr>
      <vt:lpstr>华文隶书</vt:lpstr>
      <vt:lpstr>Inter</vt:lpstr>
      <vt:lpstr>Segoe Print</vt:lpstr>
      <vt:lpstr>-apple-system</vt:lpstr>
      <vt:lpstr>Arial Unicode MS</vt:lpstr>
      <vt:lpstr>Calibri</vt:lpstr>
      <vt:lpstr>var(--_rs-typography-font-family)</vt:lpstr>
      <vt:lpstr>Cambria Math</vt:lpstr>
      <vt:lpstr>KaTeX_Math</vt:lpstr>
      <vt:lpstr>Arial Unicode MS</vt:lpstr>
      <vt:lpstr>var(--ds-font-family-code)</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小白</cp:lastModifiedBy>
  <cp:revision>167</cp:revision>
  <cp:lastPrinted>2015-03-12T14:31:00Z</cp:lastPrinted>
  <dcterms:created xsi:type="dcterms:W3CDTF">2014-12-22T06:08:00Z</dcterms:created>
  <dcterms:modified xsi:type="dcterms:W3CDTF">2025-02-23T08:22:39Z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8DDA06DF207D46798DBE00D42286F9C9_13</vt:lpwstr>
  </property>
  <property fmtid="{D5CDD505-2E9C-101B-9397-08002B2CF9AE}" pid="3" name="KSOProductBuildVer">
    <vt:lpwstr>2052-12.1.0.16120</vt:lpwstr>
  </property>
</Properties>
</file>